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3" r:id="rId5"/>
    <p:sldId id="276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88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2A0E-C0B5-4FE3-8302-9B83A993CC99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FCD2-7F74-48AA-98D5-099B9E560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Brief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Process of informing and meeting customers needs satisfactorily</a:t>
            </a:r>
          </a:p>
          <a:p>
            <a:r>
              <a:rPr lang="en-GB" dirty="0" smtClean="0"/>
              <a:t>Process of meeting organisational gaols as a result of receiving customs – tangible and intangible</a:t>
            </a:r>
          </a:p>
          <a:p>
            <a:r>
              <a:rPr lang="en-GB" dirty="0" smtClean="0"/>
              <a:t>Involves four Ps/ Cs and other three Ps</a:t>
            </a:r>
          </a:p>
          <a:p>
            <a:pPr lvl="1"/>
            <a:r>
              <a:rPr lang="en-GB" dirty="0" smtClean="0"/>
              <a:t>Product/ service, price, place, promotion; (people, process, physical evidence)</a:t>
            </a:r>
          </a:p>
          <a:p>
            <a:r>
              <a:rPr lang="en-GB" dirty="0" smtClean="0"/>
              <a:t>marketing mix and buying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Framework to structure an approach to each market</a:t>
            </a:r>
          </a:p>
          <a:p>
            <a:r>
              <a:rPr lang="en-GB" dirty="0" smtClean="0"/>
              <a:t>Variables to offer and influence a customer</a:t>
            </a:r>
          </a:p>
          <a:p>
            <a:pPr lvl="1"/>
            <a:r>
              <a:rPr lang="en-GB" dirty="0" smtClean="0"/>
              <a:t>Customer benefits (product/ service advantages)</a:t>
            </a:r>
          </a:p>
          <a:p>
            <a:pPr lvl="1"/>
            <a:r>
              <a:rPr lang="en-GB" dirty="0" smtClean="0"/>
              <a:t>Convenience (where and when product/ service is available – delivery, distribution)</a:t>
            </a:r>
          </a:p>
          <a:p>
            <a:pPr lvl="1"/>
            <a:r>
              <a:rPr lang="en-GB" dirty="0" smtClean="0"/>
              <a:t>cost to customer (price to charge)</a:t>
            </a:r>
          </a:p>
          <a:p>
            <a:pPr lvl="1"/>
            <a:r>
              <a:rPr lang="en-GB" dirty="0" smtClean="0"/>
              <a:t>Communications (promotion – product/ service image: advertising, PR, sales promotion, direct marketing, a word-of-mouth &lt;viral marketing&gt;, publicity, direct mail, bazaar/ exhibitions)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Buying/ Access process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Simple model</a:t>
            </a:r>
          </a:p>
          <a:p>
            <a:pPr lvl="1"/>
            <a:r>
              <a:rPr lang="en-GB" dirty="0" smtClean="0"/>
              <a:t>problem recognition</a:t>
            </a:r>
          </a:p>
          <a:p>
            <a:pPr lvl="1"/>
            <a:r>
              <a:rPr lang="en-GB" dirty="0" smtClean="0"/>
              <a:t>information search</a:t>
            </a:r>
          </a:p>
          <a:p>
            <a:pPr lvl="1"/>
            <a:r>
              <a:rPr lang="en-GB" dirty="0" smtClean="0"/>
              <a:t>Evaluation</a:t>
            </a:r>
          </a:p>
          <a:p>
            <a:pPr lvl="1"/>
            <a:r>
              <a:rPr lang="en-GB" dirty="0" smtClean="0"/>
              <a:t>Decision</a:t>
            </a:r>
          </a:p>
          <a:p>
            <a:pPr lvl="1"/>
            <a:r>
              <a:rPr lang="en-GB" dirty="0" smtClean="0"/>
              <a:t>Purchase/ access</a:t>
            </a:r>
          </a:p>
          <a:p>
            <a:pPr lvl="1"/>
            <a:r>
              <a:rPr lang="en-GB" dirty="0" smtClean="0"/>
              <a:t>post – purchase</a:t>
            </a:r>
            <a:r>
              <a:rPr lang="en-GB" smtClean="0"/>
              <a:t>/ access </a:t>
            </a:r>
            <a:r>
              <a:rPr lang="en-GB" dirty="0" smtClean="0"/>
              <a:t>dissonance</a:t>
            </a:r>
          </a:p>
          <a:p>
            <a:pPr lvl="2"/>
            <a:r>
              <a:rPr lang="en-GB" dirty="0" smtClean="0"/>
              <a:t>dissatisfaction = brand rejection</a:t>
            </a:r>
          </a:p>
          <a:p>
            <a:pPr lvl="2"/>
            <a:r>
              <a:rPr lang="en-GB" dirty="0" smtClean="0"/>
              <a:t>satisfaction = loyalty, repeat purchase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Buying/ Access process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consumer decision journey</a:t>
            </a:r>
          </a:p>
          <a:p>
            <a:pPr lvl="1"/>
            <a:r>
              <a:rPr lang="en-GB" dirty="0" smtClean="0"/>
              <a:t>Consider</a:t>
            </a:r>
          </a:p>
          <a:p>
            <a:pPr lvl="1"/>
            <a:r>
              <a:rPr lang="en-GB" dirty="0" smtClean="0"/>
              <a:t>Evaluate</a:t>
            </a:r>
          </a:p>
          <a:p>
            <a:pPr lvl="1"/>
            <a:r>
              <a:rPr lang="en-GB" dirty="0" smtClean="0"/>
              <a:t>Buy</a:t>
            </a:r>
          </a:p>
          <a:p>
            <a:pPr lvl="1"/>
            <a:r>
              <a:rPr lang="en-GB" dirty="0" smtClean="0"/>
              <a:t>Enjoy</a:t>
            </a:r>
          </a:p>
          <a:p>
            <a:pPr lvl="1"/>
            <a:r>
              <a:rPr lang="en-GB" dirty="0" smtClean="0"/>
              <a:t>Advocate</a:t>
            </a:r>
          </a:p>
          <a:p>
            <a:pPr lvl="1"/>
            <a:r>
              <a:rPr lang="en-GB" dirty="0" smtClean="0"/>
              <a:t>bond </a:t>
            </a:r>
          </a:p>
          <a:p>
            <a:pPr lvl="1"/>
            <a:r>
              <a:rPr lang="en-GB" i="1" dirty="0" smtClean="0"/>
              <a:t>(the loyalty loop is: bond – buy – enjoy – advocate)</a:t>
            </a:r>
            <a:endParaRPr lang="en-US" i="1" dirty="0" smtClean="0"/>
          </a:p>
          <a:p>
            <a:pPr lvl="1">
              <a:buNone/>
            </a:pP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Identify two core information products and services your library offer</a:t>
            </a:r>
          </a:p>
          <a:p>
            <a:r>
              <a:rPr lang="en-GB" dirty="0" smtClean="0"/>
              <a:t>Tell us the most aspects of communication mix are highly used</a:t>
            </a:r>
          </a:p>
          <a:p>
            <a:r>
              <a:rPr lang="en-GB" dirty="0" smtClean="0"/>
              <a:t>Mention the element of buying process that miss in the communication mix </a:t>
            </a:r>
            <a:r>
              <a:rPr lang="en-GB" smtClean="0"/>
              <a:t>is currently </a:t>
            </a:r>
            <a:r>
              <a:rPr lang="en-GB" dirty="0" smtClean="0"/>
              <a:t>used</a:t>
            </a:r>
          </a:p>
          <a:p>
            <a:r>
              <a:rPr lang="en-GB" dirty="0" smtClean="0"/>
              <a:t>Tell us the way you get feedback from library users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Marketing</vt:lpstr>
      <vt:lpstr>Main Aspects</vt:lpstr>
      <vt:lpstr>Marketing mix</vt:lpstr>
      <vt:lpstr>Buying/ Access process models</vt:lpstr>
      <vt:lpstr>Buying/ Access process models</vt:lpstr>
      <vt:lpstr>Practical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hubert</dc:creator>
  <cp:lastModifiedBy>hubert</cp:lastModifiedBy>
  <cp:revision>45</cp:revision>
  <dcterms:created xsi:type="dcterms:W3CDTF">2011-05-27T03:55:51Z</dcterms:created>
  <dcterms:modified xsi:type="dcterms:W3CDTF">2011-06-13T04:14:14Z</dcterms:modified>
</cp:coreProperties>
</file>