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75" r:id="rId12"/>
    <p:sldId id="265" r:id="rId13"/>
    <p:sldId id="266" r:id="rId14"/>
    <p:sldId id="276" r:id="rId15"/>
    <p:sldId id="267" r:id="rId16"/>
    <p:sldId id="268" r:id="rId17"/>
    <p:sldId id="277" r:id="rId18"/>
    <p:sldId id="269" r:id="rId19"/>
    <p:sldId id="278" r:id="rId20"/>
    <p:sldId id="270" r:id="rId21"/>
    <p:sldId id="271" r:id="rId22"/>
    <p:sldId id="272" r:id="rId23"/>
    <p:sldId id="273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7E5C-0902-463B-B141-4CA01F6D68F3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0FAC-AF7D-4C61-A4C2-2E984E71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iewcentre.com/" TargetMode="External"/><Relationship Id="rId2" Type="http://schemas.openxmlformats.org/officeDocument/2006/relationships/hyperlink" Target="http://www.epinio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azon.com/" TargetMode="External"/><Relationship Id="rId4" Type="http://schemas.openxmlformats.org/officeDocument/2006/relationships/hyperlink" Target="http://www.loudervoic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.com/" TargetMode="External"/><Relationship Id="rId2" Type="http://schemas.openxmlformats.org/officeDocument/2006/relationships/hyperlink" Target="http://www.faceboo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edin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amichuzi.blogspot.com/" TargetMode="External"/><Relationship Id="rId2" Type="http://schemas.openxmlformats.org/officeDocument/2006/relationships/hyperlink" Target="http://community.eldis.org/aidanddebt/.59bc861b/.59ebdf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press.com/" TargetMode="External"/><Relationship Id="rId5" Type="http://schemas.openxmlformats.org/officeDocument/2006/relationships/hyperlink" Target="http://www.blogger.com/" TargetMode="External"/><Relationship Id="rId4" Type="http://schemas.openxmlformats.org/officeDocument/2006/relationships/hyperlink" Target="http://libinfo.wordpress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castalley.com/" TargetMode="External"/><Relationship Id="rId2" Type="http://schemas.openxmlformats.org/officeDocument/2006/relationships/hyperlink" Target="http://www.podca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nomist.com/" TargetMode="External"/><Relationship Id="rId5" Type="http://schemas.openxmlformats.org/officeDocument/2006/relationships/hyperlink" Target="http://www.apple.com/itunes" TargetMode="External"/><Relationship Id="rId4" Type="http://schemas.openxmlformats.org/officeDocument/2006/relationships/hyperlink" Target="http://www.podomatic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iku.com/" TargetMode="External"/><Relationship Id="rId2" Type="http://schemas.openxmlformats.org/officeDocument/2006/relationships/hyperlink" Target="http://www.twitt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itter.com/lawbore" TargetMode="External"/><Relationship Id="rId4" Type="http://schemas.openxmlformats.org/officeDocument/2006/relationships/hyperlink" Target="http://www.pownce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ohiou.edu/subjects/bizwiki/index.php/Biz_Wiki:About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ammableweb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poasrv02.repoa.or.tz/liberty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omla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.gnolia.com/" TargetMode="External"/><Relationship Id="rId7" Type="http://schemas.openxmlformats.org/officeDocument/2006/relationships/hyperlink" Target="http://www.librarything.com/profile/LACLibraryOxfordUni" TargetMode="External"/><Relationship Id="rId2" Type="http://schemas.openxmlformats.org/officeDocument/2006/relationships/hyperlink" Target="http://www.delicio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rarything.com/" TargetMode="External"/><Relationship Id="rId5" Type="http://schemas.openxmlformats.org/officeDocument/2006/relationships/hyperlink" Target="http://www.citeulike.org/" TargetMode="External"/><Relationship Id="rId4" Type="http://schemas.openxmlformats.org/officeDocument/2006/relationships/hyperlink" Target="http://www.stumbleupon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dit.com/" TargetMode="External"/><Relationship Id="rId2" Type="http://schemas.openxmlformats.org/officeDocument/2006/relationships/hyperlink" Target="http://www.dig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hinn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" TargetMode="External"/><Relationship Id="rId2" Type="http://schemas.openxmlformats.org/officeDocument/2006/relationships/hyperlink" Target="http://groups.yaho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miiforums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tream.com/" TargetMode="External"/><Relationship Id="rId3" Type="http://schemas.openxmlformats.org/officeDocument/2006/relationships/hyperlink" Target="http://www.picasweb.google.com/" TargetMode="External"/><Relationship Id="rId7" Type="http://schemas.openxmlformats.org/officeDocument/2006/relationships/hyperlink" Target="http://www.slideshare.com/" TargetMode="External"/><Relationship Id="rId2" Type="http://schemas.openxmlformats.org/officeDocument/2006/relationships/hyperlink" Target="http://www.flick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deo.msn.com/" TargetMode="External"/><Relationship Id="rId5" Type="http://schemas.openxmlformats.org/officeDocument/2006/relationships/hyperlink" Target="http://www.yahoo.com/" TargetMode="External"/><Relationship Id="rId4" Type="http://schemas.openxmlformats.org/officeDocument/2006/relationships/hyperlink" Target="http://www.youtube.com/" TargetMode="External"/><Relationship Id="rId9" Type="http://schemas.openxmlformats.org/officeDocument/2006/relationships/hyperlink" Target="http://ecomobility.t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 2.0/ 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Forms/ channels and their relevancy in library business communication/ promotion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Reviews and ratings sites</a:t>
            </a:r>
          </a:p>
          <a:p>
            <a:pPr lvl="1"/>
            <a:r>
              <a:rPr lang="en-GB" dirty="0" smtClean="0"/>
              <a:t>Reviewing and rating </a:t>
            </a:r>
          </a:p>
          <a:p>
            <a:pPr lvl="2"/>
            <a:r>
              <a:rPr lang="en-GB" dirty="0" smtClean="0"/>
              <a:t>Companies</a:t>
            </a:r>
          </a:p>
          <a:p>
            <a:pPr lvl="2"/>
            <a:r>
              <a:rPr lang="en-GB" dirty="0" smtClean="0"/>
              <a:t>Products, services</a:t>
            </a:r>
          </a:p>
          <a:p>
            <a:pPr lvl="3"/>
            <a:r>
              <a:rPr lang="en-GB" dirty="0" smtClean="0"/>
              <a:t>Books, music, hotels, schools</a:t>
            </a:r>
          </a:p>
          <a:p>
            <a:pPr lvl="1"/>
            <a:r>
              <a:rPr lang="en-GB" dirty="0" smtClean="0"/>
              <a:t>Stand alone or integrated/ embedded into a broader site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Epinions.com </a:t>
            </a:r>
            <a:r>
              <a:rPr lang="en-GB" u="sng" dirty="0" smtClean="0">
                <a:hlinkClick r:id="rId2"/>
              </a:rPr>
              <a:t>www.epinions.com</a:t>
            </a:r>
            <a:r>
              <a:rPr lang="en-GB" dirty="0" smtClean="0"/>
              <a:t>, Reviewcentre.com </a:t>
            </a:r>
            <a:r>
              <a:rPr lang="en-GB" u="sng" dirty="0" smtClean="0">
                <a:hlinkClick r:id="rId3"/>
              </a:rPr>
              <a:t>www.reviewcentre.com</a:t>
            </a:r>
            <a:r>
              <a:rPr lang="en-GB" dirty="0" smtClean="0"/>
              <a:t>, LouderVoice </a:t>
            </a:r>
            <a:r>
              <a:rPr lang="en-GB" u="sng" dirty="0" smtClean="0">
                <a:hlinkClick r:id="rId4"/>
              </a:rPr>
              <a:t>www.loudervoice.com</a:t>
            </a:r>
            <a:r>
              <a:rPr lang="en-GB" dirty="0" smtClean="0"/>
              <a:t>, Amazon </a:t>
            </a:r>
            <a:r>
              <a:rPr lang="en-GB" u="sng" dirty="0" smtClean="0">
                <a:hlinkClick r:id="rId5"/>
              </a:rPr>
              <a:t>www.amazon.com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Reviews and ratings sites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Advertising</a:t>
            </a:r>
          </a:p>
          <a:p>
            <a:pPr lvl="2"/>
            <a:r>
              <a:rPr lang="en-GB" dirty="0" smtClean="0"/>
              <a:t>Insight into what is good and bad</a:t>
            </a:r>
          </a:p>
          <a:p>
            <a:pPr lvl="2"/>
            <a:r>
              <a:rPr lang="en-GB" dirty="0" smtClean="0"/>
              <a:t>Finding out people’s thoughts</a:t>
            </a:r>
          </a:p>
          <a:p>
            <a:r>
              <a:rPr lang="en-GB" dirty="0" smtClean="0"/>
              <a:t>Social network sites</a:t>
            </a:r>
          </a:p>
          <a:p>
            <a:pPr lvl="1"/>
            <a:r>
              <a:rPr lang="en-GB" dirty="0" smtClean="0"/>
              <a:t>Build up of a group of friends – old and new </a:t>
            </a:r>
          </a:p>
          <a:p>
            <a:pPr lvl="1"/>
            <a:r>
              <a:rPr lang="en-GB" dirty="0" smtClean="0"/>
              <a:t>Sharing content</a:t>
            </a:r>
          </a:p>
          <a:p>
            <a:pPr lvl="1"/>
            <a:r>
              <a:rPr lang="en-GB" dirty="0" smtClean="0"/>
              <a:t>Communicating in a larger network of people easily and painlessly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Social network sites</a:t>
            </a:r>
          </a:p>
          <a:p>
            <a:pPr lvl="1"/>
            <a:r>
              <a:rPr lang="en-GB" dirty="0" smtClean="0"/>
              <a:t>Choice of audience to deliver content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Facebooks </a:t>
            </a:r>
            <a:r>
              <a:rPr lang="en-GB" u="sng" dirty="0" smtClean="0">
                <a:hlinkClick r:id="rId2"/>
              </a:rPr>
              <a:t>www.facebook.com</a:t>
            </a:r>
            <a:r>
              <a:rPr lang="en-GB" dirty="0" smtClean="0"/>
              <a:t>, MySpaces </a:t>
            </a:r>
            <a:r>
              <a:rPr lang="en-GB" u="sng" dirty="0" smtClean="0">
                <a:hlinkClick r:id="rId3"/>
              </a:rPr>
              <a:t>www.myspace.com</a:t>
            </a:r>
            <a:r>
              <a:rPr lang="en-GB" dirty="0" smtClean="0"/>
              <a:t>, Bebos, LinkedIn </a:t>
            </a:r>
            <a:r>
              <a:rPr lang="en-GB" u="sng" dirty="0" smtClean="0">
                <a:hlinkClick r:id="rId4"/>
              </a:rPr>
              <a:t>www.linkedin.com</a:t>
            </a:r>
            <a:r>
              <a:rPr lang="en-GB" dirty="0" smtClean="0"/>
              <a:t>, Loughborough University Library, UK 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Advertising</a:t>
            </a:r>
          </a:p>
          <a:p>
            <a:pPr lvl="2"/>
            <a:r>
              <a:rPr lang="en-GB" dirty="0" smtClean="0"/>
              <a:t>Improving online exposure/ reputation</a:t>
            </a:r>
          </a:p>
          <a:p>
            <a:pPr lvl="2"/>
            <a:r>
              <a:rPr lang="en-GB" dirty="0" smtClean="0"/>
              <a:t>Nurture social evangelists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Blogs (weBlogs)</a:t>
            </a:r>
          </a:p>
          <a:p>
            <a:pPr lvl="1"/>
            <a:r>
              <a:rPr lang="en-GB" dirty="0" smtClean="0"/>
              <a:t>Medium of expression and communication</a:t>
            </a:r>
          </a:p>
          <a:p>
            <a:pPr lvl="2"/>
            <a:r>
              <a:rPr lang="en-GB" dirty="0" smtClean="0"/>
              <a:t>Reporting news</a:t>
            </a:r>
          </a:p>
          <a:p>
            <a:pPr lvl="2"/>
            <a:r>
              <a:rPr lang="en-GB" dirty="0" smtClean="0"/>
              <a:t>Freeing frustrations</a:t>
            </a:r>
          </a:p>
          <a:p>
            <a:pPr lvl="2"/>
            <a:r>
              <a:rPr lang="en-GB" dirty="0" smtClean="0"/>
              <a:t>Offering opinions</a:t>
            </a:r>
          </a:p>
          <a:p>
            <a:pPr lvl="2"/>
            <a:r>
              <a:rPr lang="en-GB" dirty="0" smtClean="0"/>
              <a:t>Sharing vision and experience</a:t>
            </a:r>
          </a:p>
          <a:p>
            <a:pPr lvl="2"/>
            <a:r>
              <a:rPr lang="en-GB" dirty="0" smtClean="0"/>
              <a:t>Unleashing creativity </a:t>
            </a:r>
          </a:p>
          <a:p>
            <a:pPr lvl="2"/>
            <a:r>
              <a:rPr lang="en-GB" dirty="0" smtClean="0"/>
              <a:t>Waxing lyrical about passions</a:t>
            </a:r>
          </a:p>
          <a:p>
            <a:pPr lvl="1"/>
            <a:r>
              <a:rPr lang="en-GB" dirty="0" smtClean="0"/>
              <a:t>Reaching a global audience</a:t>
            </a:r>
          </a:p>
          <a:p>
            <a:pPr lvl="1"/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Blogs (weBlogs)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eldiscommunity </a:t>
            </a:r>
            <a:r>
              <a:rPr lang="en-GB" u="sng" dirty="0" smtClean="0">
                <a:hlinkClick r:id="rId2"/>
              </a:rPr>
              <a:t>http://community.eldis.org/aidanddebt/.59bc861b/.59ebdf03</a:t>
            </a:r>
            <a:r>
              <a:rPr lang="en-GB" dirty="0" smtClean="0"/>
              <a:t>, Michuzi </a:t>
            </a:r>
            <a:r>
              <a:rPr lang="en-GB" u="sng" dirty="0" smtClean="0">
                <a:hlinkClick r:id="rId3"/>
              </a:rPr>
              <a:t>http://www.issamichuzi.blogspot.com</a:t>
            </a:r>
            <a:r>
              <a:rPr lang="en-GB" dirty="0" smtClean="0"/>
              <a:t>, Chemistry library, Imperial college London </a:t>
            </a:r>
            <a:r>
              <a:rPr lang="en-GB" u="sng" dirty="0" smtClean="0">
                <a:hlinkClick r:id="rId4"/>
              </a:rPr>
              <a:t>http://libinfo.wordpress.com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Potentially massive exposure</a:t>
            </a:r>
          </a:p>
          <a:p>
            <a:pPr lvl="2"/>
            <a:r>
              <a:rPr lang="en-GB" dirty="0" smtClean="0"/>
              <a:t>Consumer engagement</a:t>
            </a:r>
          </a:p>
          <a:p>
            <a:pPr lvl="1"/>
            <a:r>
              <a:rPr lang="en-GB" i="1" dirty="0" smtClean="0"/>
              <a:t>Free platforms are </a:t>
            </a:r>
            <a:r>
              <a:rPr lang="en-GB" i="1" dirty="0" smtClean="0">
                <a:hlinkClick r:id="rId5"/>
              </a:rPr>
              <a:t>www.blogger.com</a:t>
            </a:r>
            <a:r>
              <a:rPr lang="en-GB" i="1" dirty="0" smtClean="0"/>
              <a:t>, </a:t>
            </a:r>
            <a:r>
              <a:rPr lang="en-GB" i="1" dirty="0" smtClean="0">
                <a:hlinkClick r:id="rId6"/>
              </a:rPr>
              <a:t>www.wordpress.com</a:t>
            </a:r>
            <a:r>
              <a:rPr lang="en-GB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Podcasts</a:t>
            </a:r>
          </a:p>
          <a:p>
            <a:pPr lvl="1"/>
            <a:r>
              <a:rPr lang="en-GB" dirty="0" smtClean="0"/>
              <a:t>Series of digital media files – audio or video</a:t>
            </a:r>
          </a:p>
          <a:p>
            <a:pPr lvl="1"/>
            <a:r>
              <a:rPr lang="en-GB" dirty="0" smtClean="0"/>
              <a:t>Distributed in chronological order</a:t>
            </a:r>
          </a:p>
          <a:p>
            <a:pPr lvl="1"/>
            <a:r>
              <a:rPr lang="en-GB" dirty="0" smtClean="0"/>
              <a:t>Accessed directly or downloaded to a computer</a:t>
            </a:r>
          </a:p>
          <a:p>
            <a:pPr lvl="1"/>
            <a:r>
              <a:rPr lang="en-GB" dirty="0" smtClean="0"/>
              <a:t>Created or subscribed to</a:t>
            </a:r>
          </a:p>
          <a:p>
            <a:pPr lvl="1"/>
            <a:r>
              <a:rPr lang="en-GB" dirty="0" smtClean="0"/>
              <a:t>Generally this is online broadcasting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Podcast.com </a:t>
            </a:r>
            <a:r>
              <a:rPr lang="en-GB" u="sng" dirty="0" smtClean="0">
                <a:hlinkClick r:id="rId2"/>
              </a:rPr>
              <a:t>www.podcast.com</a:t>
            </a:r>
            <a:r>
              <a:rPr lang="en-GB" dirty="0" smtClean="0"/>
              <a:t>, Podcast Alley </a:t>
            </a:r>
            <a:r>
              <a:rPr lang="en-GB" u="sng" dirty="0" smtClean="0">
                <a:hlinkClick r:id="rId3"/>
              </a:rPr>
              <a:t>www.podcastalley.com</a:t>
            </a:r>
            <a:r>
              <a:rPr lang="en-GB" dirty="0" smtClean="0"/>
              <a:t>, Podomatic </a:t>
            </a:r>
            <a:r>
              <a:rPr lang="en-GB" u="sng" dirty="0" smtClean="0">
                <a:hlinkClick r:id="rId4"/>
              </a:rPr>
              <a:t>www.podomatic.com</a:t>
            </a:r>
            <a:r>
              <a:rPr lang="en-GB" dirty="0" smtClean="0"/>
              <a:t>, Apple’s iTunes </a:t>
            </a:r>
            <a:r>
              <a:rPr lang="en-GB" u="sng" dirty="0" smtClean="0">
                <a:hlinkClick r:id="rId5"/>
              </a:rPr>
              <a:t>www.apple.com/itunes</a:t>
            </a:r>
            <a:r>
              <a:rPr lang="en-GB" dirty="0" smtClean="0"/>
              <a:t>, the Economist on iPhone and iPad </a:t>
            </a:r>
            <a:r>
              <a:rPr lang="en-GB" u="sng" dirty="0" smtClean="0">
                <a:hlinkClick r:id="rId6"/>
              </a:rPr>
              <a:t>www.economist.com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Listening and learning</a:t>
            </a:r>
          </a:p>
          <a:p>
            <a:pPr lvl="2"/>
            <a:r>
              <a:rPr lang="en-GB" dirty="0" smtClean="0"/>
              <a:t>Do-It-Yourself (DIY)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Micro-blogging</a:t>
            </a:r>
          </a:p>
          <a:p>
            <a:pPr lvl="1"/>
            <a:r>
              <a:rPr lang="en-GB" dirty="0" smtClean="0"/>
              <a:t>Short text post service</a:t>
            </a:r>
          </a:p>
          <a:p>
            <a:pPr lvl="1"/>
            <a:r>
              <a:rPr lang="en-GB" dirty="0" smtClean="0"/>
              <a:t>Short message with a maximum of 160 characters</a:t>
            </a:r>
          </a:p>
          <a:p>
            <a:pPr lvl="1"/>
            <a:r>
              <a:rPr lang="en-GB" dirty="0" smtClean="0"/>
              <a:t>Sharing content like photos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Twitter </a:t>
            </a:r>
            <a:r>
              <a:rPr lang="en-GB" u="sng" dirty="0" smtClean="0">
                <a:hlinkClick r:id="rId2"/>
              </a:rPr>
              <a:t>www.twitter.com</a:t>
            </a:r>
            <a:r>
              <a:rPr lang="en-GB" dirty="0" smtClean="0"/>
              <a:t>, Google acquired </a:t>
            </a:r>
            <a:r>
              <a:rPr lang="en-GB" dirty="0" err="1" smtClean="0"/>
              <a:t>Jaiku</a:t>
            </a:r>
            <a:r>
              <a:rPr lang="en-GB" dirty="0" smtClean="0"/>
              <a:t> </a:t>
            </a:r>
            <a:r>
              <a:rPr lang="en-GB" u="sng" dirty="0" smtClean="0">
                <a:hlinkClick r:id="rId3"/>
              </a:rPr>
              <a:t>www.jaiku.com</a:t>
            </a:r>
            <a:r>
              <a:rPr lang="en-GB" dirty="0" smtClean="0"/>
              <a:t>, </a:t>
            </a:r>
            <a:r>
              <a:rPr lang="en-GB" dirty="0" err="1" smtClean="0"/>
              <a:t>Pownce</a:t>
            </a:r>
            <a:r>
              <a:rPr lang="en-GB" dirty="0" smtClean="0"/>
              <a:t> </a:t>
            </a:r>
            <a:r>
              <a:rPr lang="en-GB" u="sng" dirty="0" smtClean="0">
                <a:hlinkClick r:id="rId4"/>
              </a:rPr>
              <a:t>www.pownce.com</a:t>
            </a:r>
            <a:r>
              <a:rPr lang="en-GB" u="sng" dirty="0" smtClean="0"/>
              <a:t>, </a:t>
            </a:r>
            <a:r>
              <a:rPr lang="en-GB" dirty="0" smtClean="0"/>
              <a:t>Law library, City University, London </a:t>
            </a:r>
            <a:r>
              <a:rPr lang="en-GB" u="sng" dirty="0" smtClean="0">
                <a:hlinkClick r:id="rId5"/>
              </a:rPr>
              <a:t>http://twitter.com/lawbore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Micro-blogging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A finger on a digital media pulse</a:t>
            </a:r>
          </a:p>
          <a:p>
            <a:pPr lvl="2"/>
            <a:r>
              <a:rPr lang="en-GB" dirty="0" smtClean="0"/>
              <a:t>Understand the influencers</a:t>
            </a:r>
          </a:p>
          <a:p>
            <a:pPr lvl="2"/>
            <a:r>
              <a:rPr lang="en-GB" dirty="0" smtClean="0"/>
              <a:t>Communicate with customers</a:t>
            </a:r>
          </a:p>
          <a:p>
            <a:pPr lvl="2"/>
            <a:r>
              <a:rPr lang="en-GB" dirty="0" smtClean="0"/>
              <a:t>Raising online profile</a:t>
            </a:r>
          </a:p>
          <a:p>
            <a:pPr lvl="2"/>
            <a:r>
              <a:rPr lang="en-GB" dirty="0" smtClean="0"/>
              <a:t>Generating traffic</a:t>
            </a:r>
          </a:p>
          <a:p>
            <a:pPr lvl="1"/>
            <a:r>
              <a:rPr lang="en-GB" i="1" dirty="0" smtClean="0"/>
              <a:t>Micro-blogging also available on leading social networks like MySpace, Facebook and LinkedIn through their status updates features.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Wikis</a:t>
            </a:r>
          </a:p>
          <a:p>
            <a:pPr lvl="1"/>
            <a:r>
              <a:rPr lang="en-GB" dirty="0" smtClean="0"/>
              <a:t>Online collection of web pages</a:t>
            </a:r>
          </a:p>
          <a:p>
            <a:pPr lvl="1"/>
            <a:r>
              <a:rPr lang="en-GB" dirty="0" smtClean="0"/>
              <a:t>Perhaps ultimate vehicle for mass collaboration</a:t>
            </a:r>
          </a:p>
          <a:p>
            <a:pPr lvl="1"/>
            <a:r>
              <a:rPr lang="en-GB" dirty="0" smtClean="0"/>
              <a:t>Open for anyone to create, edit, discuss, comment, and contribute to</a:t>
            </a:r>
          </a:p>
          <a:p>
            <a:pPr lvl="1"/>
            <a:r>
              <a:rPr lang="en-GB" dirty="0" smtClean="0"/>
              <a:t>Created and policed by the community to ensure</a:t>
            </a:r>
          </a:p>
          <a:p>
            <a:pPr lvl="2"/>
            <a:r>
              <a:rPr lang="en-GB" dirty="0" smtClean="0"/>
              <a:t>Accuracy</a:t>
            </a:r>
          </a:p>
          <a:p>
            <a:pPr lvl="2"/>
            <a:r>
              <a:rPr lang="en-GB" dirty="0" smtClean="0"/>
              <a:t>No misleading information</a:t>
            </a:r>
          </a:p>
          <a:p>
            <a:pPr lvl="1"/>
            <a:r>
              <a:rPr lang="en-GB" dirty="0" smtClean="0"/>
              <a:t>Authoritative, accurate and up-to-date as community grows and information becomes available</a:t>
            </a:r>
          </a:p>
          <a:p>
            <a:pPr lvl="1"/>
            <a:endParaRPr lang="en-GB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Wikis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Wikipedia </a:t>
            </a:r>
            <a:r>
              <a:rPr lang="en-GB" u="sng" dirty="0" smtClean="0">
                <a:hlinkClick r:id="rId2"/>
              </a:rPr>
              <a:t>www.wikipedia.com</a:t>
            </a:r>
            <a:r>
              <a:rPr lang="en-GB" dirty="0" smtClean="0"/>
              <a:t>, Google Docs, Ohio University Library (Guides to resources users can contribute) </a:t>
            </a:r>
            <a:r>
              <a:rPr lang="en-GB" u="sng" dirty="0" smtClean="0">
                <a:hlinkClick r:id="rId3"/>
              </a:rPr>
              <a:t>http://www.library.ohiou.edu/subjects/bizwiki/index.php/Biz_Wiki:About</a:t>
            </a:r>
            <a:r>
              <a:rPr lang="en-GB" dirty="0" smtClean="0"/>
              <a:t>, Google sites </a:t>
            </a:r>
            <a:r>
              <a:rPr lang="en-GB" u="sng" dirty="0" smtClean="0">
                <a:hlinkClick r:id="rId4"/>
              </a:rPr>
              <a:t>https://sites.google.com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Building a strong collaborative community of advocates around your brand</a:t>
            </a:r>
          </a:p>
          <a:p>
            <a:pPr lvl="2"/>
            <a:r>
              <a:rPr lang="en-GB" dirty="0" smtClean="0"/>
              <a:t>Harness the wisdom of the crowd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Tools or technologies and services to foster</a:t>
            </a:r>
          </a:p>
          <a:p>
            <a:pPr lvl="1"/>
            <a:r>
              <a:rPr lang="en-GB" dirty="0" smtClean="0"/>
              <a:t>Communication</a:t>
            </a:r>
          </a:p>
          <a:p>
            <a:pPr lvl="1"/>
            <a:r>
              <a:rPr lang="en-GB" dirty="0" smtClean="0"/>
              <a:t>Sharing</a:t>
            </a:r>
          </a:p>
          <a:p>
            <a:pPr lvl="1"/>
            <a:r>
              <a:rPr lang="en-GB" dirty="0" smtClean="0"/>
              <a:t>Collaboration</a:t>
            </a:r>
          </a:p>
          <a:p>
            <a:pPr lvl="1"/>
            <a:r>
              <a:rPr lang="en-GB" dirty="0" smtClean="0"/>
              <a:t>Participatory</a:t>
            </a:r>
          </a:p>
          <a:p>
            <a:r>
              <a:rPr lang="en-GB" dirty="0" smtClean="0"/>
              <a:t>Conversational web</a:t>
            </a:r>
          </a:p>
          <a:p>
            <a:r>
              <a:rPr lang="en-GB" dirty="0" smtClean="0"/>
              <a:t>Existed since 1970s</a:t>
            </a:r>
          </a:p>
          <a:p>
            <a:pPr lvl="1"/>
            <a:r>
              <a:rPr lang="en-GB" dirty="0" smtClean="0"/>
              <a:t>Bulleting Board Services, CompuServe, prodigy, Usenet, Internet relay chat, e-mail discussion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Mash-up</a:t>
            </a:r>
          </a:p>
          <a:p>
            <a:pPr lvl="1"/>
            <a:r>
              <a:rPr lang="en-GB" dirty="0" smtClean="0"/>
              <a:t>Aggregation or combination of content from one or more sources</a:t>
            </a:r>
          </a:p>
          <a:p>
            <a:pPr lvl="1"/>
            <a:r>
              <a:rPr lang="en-GB" dirty="0" smtClean="0"/>
              <a:t>New set of data or service not intended by original publishers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Google maps, Programmable web </a:t>
            </a:r>
            <a:r>
              <a:rPr lang="en-GB" u="sng" dirty="0" smtClean="0">
                <a:hlinkClick r:id="rId2"/>
              </a:rPr>
              <a:t>www.programmableweb.com</a:t>
            </a:r>
            <a:endParaRPr lang="en-GB" u="sng" dirty="0" smtClean="0"/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Adding value to a product or service</a:t>
            </a:r>
          </a:p>
          <a:p>
            <a:pPr lvl="2"/>
            <a:r>
              <a:rPr lang="en-GB" dirty="0" smtClean="0"/>
              <a:t>One stop 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RSS Feed (web feed)/ Atom</a:t>
            </a:r>
          </a:p>
          <a:p>
            <a:pPr lvl="1"/>
            <a:r>
              <a:rPr lang="en-GB" dirty="0" smtClean="0"/>
              <a:t>Rich site summary/ really simple syndication</a:t>
            </a:r>
          </a:p>
          <a:p>
            <a:pPr lvl="1"/>
            <a:r>
              <a:rPr lang="en-GB" dirty="0" smtClean="0"/>
              <a:t>Make content available on other sites or to individual via feed reader</a:t>
            </a:r>
          </a:p>
          <a:p>
            <a:pPr lvl="1"/>
            <a:r>
              <a:rPr lang="en-GB" dirty="0" smtClean="0"/>
              <a:t>Contain latest news stories, weather reports, press releases, radio and TV programmes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REPOA library catalogue </a:t>
            </a:r>
            <a:r>
              <a:rPr lang="en-GB" u="sng" dirty="0" smtClean="0">
                <a:hlinkClick r:id="rId2"/>
              </a:rPr>
              <a:t>http://repoasrv02.repoa.or.tz/liberty3</a:t>
            </a:r>
            <a:endParaRPr lang="en-GB" u="sng" dirty="0" smtClean="0"/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Improve visibility and accessibility of a product or service</a:t>
            </a:r>
          </a:p>
          <a:p>
            <a:pPr lvl="2"/>
            <a:r>
              <a:rPr lang="en-GB" dirty="0" smtClean="0"/>
              <a:t>Promotion (institution, product, service)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Open source software</a:t>
            </a:r>
          </a:p>
          <a:p>
            <a:pPr lvl="1"/>
            <a:r>
              <a:rPr lang="en-GB" dirty="0" smtClean="0"/>
              <a:t>Computer software whose human-readable source code made available</a:t>
            </a:r>
          </a:p>
          <a:p>
            <a:pPr lvl="1"/>
            <a:r>
              <a:rPr lang="en-GB" dirty="0" smtClean="0"/>
              <a:t>Available under copyright license or a public domain</a:t>
            </a:r>
          </a:p>
          <a:p>
            <a:pPr lvl="1"/>
            <a:r>
              <a:rPr lang="en-GB" dirty="0" smtClean="0"/>
              <a:t>Users can use, change, and improve it</a:t>
            </a:r>
          </a:p>
          <a:p>
            <a:pPr lvl="1"/>
            <a:r>
              <a:rPr lang="en-GB" dirty="0" smtClean="0"/>
              <a:t>User can also redistribute it in a modified or unmodified form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Joomla </a:t>
            </a:r>
            <a:r>
              <a:rPr lang="en-GB" u="sng" dirty="0" smtClean="0">
                <a:hlinkClick r:id="rId2"/>
              </a:rPr>
              <a:t>www.joomla.com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Online visibility and reputation</a:t>
            </a:r>
          </a:p>
          <a:p>
            <a:pPr lvl="2"/>
            <a:r>
              <a:rPr lang="en-GB" dirty="0" smtClean="0"/>
              <a:t>Adding value to a product or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Goal</a:t>
            </a:r>
          </a:p>
          <a:p>
            <a:pPr lvl="1"/>
            <a:r>
              <a:rPr lang="en-GB" dirty="0" smtClean="0"/>
              <a:t>Stronger web presence</a:t>
            </a:r>
          </a:p>
          <a:p>
            <a:pPr lvl="1"/>
            <a:r>
              <a:rPr lang="en-GB" dirty="0" smtClean="0"/>
              <a:t>Increase of online visibility</a:t>
            </a:r>
          </a:p>
          <a:p>
            <a:r>
              <a:rPr lang="en-GB" dirty="0" smtClean="0"/>
              <a:t>Outcomes</a:t>
            </a:r>
          </a:p>
          <a:p>
            <a:pPr lvl="1"/>
            <a:r>
              <a:rPr lang="en-GB" dirty="0" smtClean="0"/>
              <a:t>More visitors on the web</a:t>
            </a:r>
          </a:p>
          <a:p>
            <a:pPr lvl="1"/>
            <a:r>
              <a:rPr lang="en-GB" dirty="0" smtClean="0"/>
              <a:t>Building online reputation</a:t>
            </a:r>
          </a:p>
          <a:p>
            <a:pPr lvl="1"/>
            <a:r>
              <a:rPr lang="en-GB" dirty="0" smtClean="0"/>
              <a:t>More incoming links</a:t>
            </a:r>
          </a:p>
          <a:p>
            <a:pPr lvl="1"/>
            <a:r>
              <a:rPr lang="en-GB" dirty="0" smtClean="0"/>
              <a:t>More RSS subscribers</a:t>
            </a:r>
          </a:p>
          <a:p>
            <a:pPr lvl="1"/>
            <a:r>
              <a:rPr lang="en-GB" dirty="0" smtClean="0"/>
              <a:t>More views of content on the content</a:t>
            </a:r>
          </a:p>
          <a:p>
            <a:pPr lvl="1"/>
            <a:r>
              <a:rPr lang="en-GB" dirty="0" smtClean="0"/>
              <a:t>More references to an organisation, products and services</a:t>
            </a:r>
          </a:p>
          <a:p>
            <a:pPr lvl="1"/>
            <a:r>
              <a:rPr lang="en-GB" dirty="0" smtClean="0"/>
              <a:t>More followers for someone’s account</a:t>
            </a:r>
          </a:p>
          <a:p>
            <a:pPr lvl="1"/>
            <a:r>
              <a:rPr lang="en-GB" dirty="0" smtClean="0"/>
              <a:t>Better search engine optimisation and an improved Google ranking</a:t>
            </a:r>
          </a:p>
          <a:p>
            <a:pPr lvl="1"/>
            <a:r>
              <a:rPr lang="en-GB" dirty="0" smtClean="0"/>
              <a:t>More genuine interaction with customers</a:t>
            </a:r>
          </a:p>
          <a:p>
            <a:pPr lvl="1"/>
            <a:r>
              <a:rPr lang="en-GB" dirty="0" smtClean="0"/>
              <a:t>Increase of sales/ products and service usage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Group/ 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Register to the service of your choice</a:t>
            </a:r>
          </a:p>
          <a:p>
            <a:r>
              <a:rPr lang="en-GB" dirty="0" smtClean="0"/>
              <a:t>Explore all the functionalities</a:t>
            </a:r>
          </a:p>
          <a:p>
            <a:r>
              <a:rPr lang="en-GB" dirty="0" smtClean="0"/>
              <a:t>Perform any activity</a:t>
            </a:r>
          </a:p>
          <a:p>
            <a:pPr lvl="1"/>
            <a:r>
              <a:rPr lang="en-GB" dirty="0" smtClean="0"/>
              <a:t>Comment, vote, rate, post content</a:t>
            </a:r>
          </a:p>
          <a:p>
            <a:pPr lvl="1"/>
            <a:r>
              <a:rPr lang="en-GB" dirty="0" smtClean="0"/>
              <a:t>Create a blog, wiki</a:t>
            </a:r>
          </a:p>
          <a:p>
            <a:pPr lvl="1"/>
            <a:r>
              <a:rPr lang="en-GB" dirty="0" smtClean="0"/>
              <a:t>Download or listen or watch a podcast</a:t>
            </a:r>
          </a:p>
          <a:p>
            <a:r>
              <a:rPr lang="en-GB" dirty="0" smtClean="0"/>
              <a:t>Present what you have done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Difference between now and then:</a:t>
            </a:r>
          </a:p>
          <a:p>
            <a:pPr lvl="1"/>
            <a:r>
              <a:rPr lang="en-GB" dirty="0" smtClean="0"/>
              <a:t>Reach and penetration is high</a:t>
            </a:r>
          </a:p>
          <a:p>
            <a:pPr lvl="1"/>
            <a:r>
              <a:rPr lang="en-GB" dirty="0" smtClean="0"/>
              <a:t>Adopted into everyday lives of a mainstream audience</a:t>
            </a:r>
          </a:p>
          <a:p>
            <a:pPr lvl="1"/>
            <a:r>
              <a:rPr lang="en-GB" dirty="0" smtClean="0"/>
              <a:t>Proliferation of user generated content and peer-to-peer interaction</a:t>
            </a:r>
          </a:p>
          <a:p>
            <a:pPr lvl="1"/>
            <a:r>
              <a:rPr lang="en-GB" dirty="0" smtClean="0"/>
              <a:t>Nurture connection between people since they are</a:t>
            </a:r>
          </a:p>
          <a:p>
            <a:pPr lvl="2"/>
            <a:r>
              <a:rPr lang="en-GB" dirty="0" smtClean="0"/>
              <a:t>Well – designed</a:t>
            </a:r>
          </a:p>
          <a:p>
            <a:pPr lvl="2"/>
            <a:r>
              <a:rPr lang="en-GB" dirty="0" smtClean="0"/>
              <a:t>Browser based user interfaces</a:t>
            </a:r>
          </a:p>
          <a:p>
            <a:pPr lvl="2"/>
            <a:r>
              <a:rPr lang="en-GB" dirty="0" smtClean="0"/>
              <a:t>Easy, convenient and incredibly powerful</a:t>
            </a:r>
          </a:p>
          <a:p>
            <a:pPr lvl="1"/>
            <a:r>
              <a:rPr lang="en-GB" dirty="0" smtClean="0"/>
              <a:t>content moves faster and to many people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Difference: Web 1.0 and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GB" dirty="0" smtClean="0"/>
              <a:t>Web 1.0</a:t>
            </a:r>
          </a:p>
          <a:p>
            <a:pPr lvl="1"/>
            <a:r>
              <a:rPr lang="en-GB" dirty="0" smtClean="0"/>
              <a:t>Reading (read-only</a:t>
            </a:r>
          </a:p>
          <a:p>
            <a:pPr lvl="1"/>
            <a:r>
              <a:rPr lang="en-GB" dirty="0" smtClean="0"/>
              <a:t>Advertising</a:t>
            </a:r>
          </a:p>
          <a:p>
            <a:pPr lvl="1"/>
            <a:r>
              <a:rPr lang="en-GB" dirty="0" smtClean="0"/>
              <a:t>Lectures</a:t>
            </a:r>
          </a:p>
          <a:p>
            <a:pPr lvl="1"/>
            <a:r>
              <a:rPr lang="en-GB" dirty="0" smtClean="0"/>
              <a:t>Websites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Professionals</a:t>
            </a:r>
          </a:p>
          <a:p>
            <a:pPr lvl="1"/>
            <a:r>
              <a:rPr lang="en-GB" dirty="0" smtClean="0"/>
              <a:t>Companies</a:t>
            </a:r>
          </a:p>
          <a:p>
            <a:pPr lvl="1"/>
            <a:r>
              <a:rPr lang="en-GB" dirty="0" smtClean="0"/>
              <a:t>Owning</a:t>
            </a:r>
          </a:p>
          <a:p>
            <a:pPr lvl="1"/>
            <a:r>
              <a:rPr lang="en-GB" dirty="0" smtClean="0"/>
              <a:t>Page views</a:t>
            </a:r>
          </a:p>
          <a:p>
            <a:pPr lvl="1"/>
            <a:r>
              <a:rPr lang="en-GB" dirty="0" smtClean="0"/>
              <a:t>Directories (taxonomy)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Web 2.0</a:t>
            </a:r>
          </a:p>
          <a:p>
            <a:pPr lvl="1"/>
            <a:r>
              <a:rPr lang="en-GB" dirty="0" smtClean="0"/>
              <a:t>Reading and writing</a:t>
            </a:r>
          </a:p>
          <a:p>
            <a:pPr lvl="1"/>
            <a:r>
              <a:rPr lang="en-GB" dirty="0" smtClean="0"/>
              <a:t>Word-of-mouth</a:t>
            </a:r>
          </a:p>
          <a:p>
            <a:pPr lvl="1"/>
            <a:r>
              <a:rPr lang="en-GB" dirty="0" smtClean="0"/>
              <a:t>Conversations</a:t>
            </a:r>
          </a:p>
          <a:p>
            <a:pPr lvl="1"/>
            <a:r>
              <a:rPr lang="en-GB" dirty="0" smtClean="0"/>
              <a:t>Web services/ applications (apps)</a:t>
            </a:r>
          </a:p>
          <a:p>
            <a:pPr lvl="1"/>
            <a:r>
              <a:rPr lang="en-GB" dirty="0" smtClean="0"/>
              <a:t>Amateurs</a:t>
            </a:r>
          </a:p>
          <a:p>
            <a:pPr lvl="1"/>
            <a:r>
              <a:rPr lang="en-GB" dirty="0" smtClean="0"/>
              <a:t>Communities</a:t>
            </a:r>
          </a:p>
          <a:p>
            <a:pPr lvl="1"/>
            <a:r>
              <a:rPr lang="en-GB" dirty="0" smtClean="0"/>
              <a:t>Sharing</a:t>
            </a:r>
          </a:p>
          <a:p>
            <a:pPr lvl="1"/>
            <a:r>
              <a:rPr lang="en-GB" dirty="0" smtClean="0"/>
              <a:t>Cost per click</a:t>
            </a:r>
          </a:p>
          <a:p>
            <a:pPr lvl="1"/>
            <a:r>
              <a:rPr lang="en-GB" dirty="0" smtClean="0"/>
              <a:t>Tagging (folksonomy)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Social bookmarking</a:t>
            </a:r>
          </a:p>
          <a:p>
            <a:pPr lvl="1"/>
            <a:r>
              <a:rPr lang="en-GB" dirty="0" smtClean="0"/>
              <a:t>Saving/ adding favorites online/ in ‘the cloud’</a:t>
            </a:r>
          </a:p>
          <a:p>
            <a:pPr lvl="2"/>
            <a:r>
              <a:rPr lang="en-GB" dirty="0" smtClean="0"/>
              <a:t>Websites</a:t>
            </a:r>
          </a:p>
          <a:p>
            <a:pPr lvl="2"/>
            <a:r>
              <a:rPr lang="en-GB" dirty="0" smtClean="0"/>
              <a:t>Bibliographic information – books and articles</a:t>
            </a:r>
          </a:p>
          <a:p>
            <a:pPr lvl="1"/>
            <a:r>
              <a:rPr lang="en-GB" dirty="0" smtClean="0"/>
              <a:t>Classifying using tags/ keywords i.e. Tagging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/>
              <a:t>Del.icio.us </a:t>
            </a:r>
            <a:r>
              <a:rPr lang="en-GB" u="sng" dirty="0" smtClean="0">
                <a:hlinkClick r:id="rId2"/>
              </a:rPr>
              <a:t>www.delicious.com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Ma.gnolia </a:t>
            </a:r>
            <a:r>
              <a:rPr lang="en-GB" u="sng" dirty="0" smtClean="0">
                <a:hlinkClick r:id="rId3"/>
              </a:rPr>
              <a:t>www.ma.gnolia.com</a:t>
            </a:r>
            <a:endParaRPr lang="en-GB" dirty="0" smtClean="0"/>
          </a:p>
          <a:p>
            <a:pPr lvl="2"/>
            <a:r>
              <a:rPr lang="en-GB" dirty="0" smtClean="0"/>
              <a:t>StumbleUpon </a:t>
            </a:r>
            <a:r>
              <a:rPr lang="en-GB" u="sng" dirty="0" smtClean="0">
                <a:hlinkClick r:id="rId4"/>
              </a:rPr>
              <a:t>www.stumbleupon.com</a:t>
            </a:r>
            <a:endParaRPr lang="en-US" dirty="0" smtClean="0"/>
          </a:p>
          <a:p>
            <a:pPr lvl="2"/>
            <a:r>
              <a:rPr lang="en-US" dirty="0" smtClean="0"/>
              <a:t>Cite-U-Like </a:t>
            </a:r>
            <a:r>
              <a:rPr lang="en-US" u="sng" dirty="0">
                <a:hlinkClick r:id="rId5"/>
              </a:rPr>
              <a:t>www.citeulike.org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LibraryThing </a:t>
            </a:r>
            <a:r>
              <a:rPr lang="en-US" u="sng" dirty="0" smtClean="0">
                <a:hlinkClick r:id="rId6"/>
              </a:rPr>
              <a:t>www.librarything.com</a:t>
            </a:r>
            <a:r>
              <a:rPr lang="en-US" u="sng" dirty="0"/>
              <a:t> </a:t>
            </a:r>
            <a:r>
              <a:rPr lang="en-US" u="sng" dirty="0" smtClean="0"/>
              <a:t>e.g. </a:t>
            </a:r>
            <a:r>
              <a:rPr lang="en-US" dirty="0" smtClean="0"/>
              <a:t>Oxford </a:t>
            </a:r>
            <a:r>
              <a:rPr lang="en-US" dirty="0"/>
              <a:t>University’s Latin American Centre University </a:t>
            </a:r>
            <a:r>
              <a:rPr lang="en-US" u="sng" dirty="0">
                <a:hlinkClick r:id="rId7"/>
              </a:rPr>
              <a:t>http://www.librarything.com/profile/LACLibraryOxfordUni</a:t>
            </a:r>
            <a:r>
              <a:rPr lang="en-US" dirty="0"/>
              <a:t> </a:t>
            </a:r>
          </a:p>
          <a:p>
            <a:pPr lvl="2"/>
            <a:endParaRPr lang="en-GB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To amplify exposure and traffic</a:t>
            </a:r>
          </a:p>
          <a:p>
            <a:pPr lvl="2"/>
            <a:r>
              <a:rPr lang="en-GB" dirty="0" smtClean="0"/>
              <a:t>An increase of perceived relevance and authority</a:t>
            </a:r>
          </a:p>
          <a:p>
            <a:r>
              <a:rPr lang="en-GB" dirty="0" smtClean="0"/>
              <a:t>Social media submission sites</a:t>
            </a:r>
          </a:p>
          <a:p>
            <a:pPr lvl="1"/>
            <a:r>
              <a:rPr lang="en-GB" dirty="0" smtClean="0"/>
              <a:t>Content in sound, text, video and other formats</a:t>
            </a:r>
          </a:p>
          <a:p>
            <a:pPr lvl="1"/>
            <a:r>
              <a:rPr lang="en-GB" dirty="0" smtClean="0"/>
              <a:t>Discussion on the content</a:t>
            </a:r>
          </a:p>
          <a:p>
            <a:pPr lvl="1"/>
            <a:r>
              <a:rPr lang="en-GB" dirty="0" smtClean="0"/>
              <a:t>Voting and ranking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Social media submission sites</a:t>
            </a:r>
          </a:p>
          <a:p>
            <a:pPr lvl="1"/>
            <a:r>
              <a:rPr lang="en-GB" dirty="0" smtClean="0"/>
              <a:t>Examples: </a:t>
            </a:r>
          </a:p>
          <a:p>
            <a:pPr lvl="2"/>
            <a:r>
              <a:rPr lang="en-GB" dirty="0"/>
              <a:t>Digg </a:t>
            </a:r>
            <a:r>
              <a:rPr lang="en-GB" u="sng" dirty="0" smtClean="0">
                <a:hlinkClick r:id="rId2"/>
              </a:rPr>
              <a:t>www.digg.com</a:t>
            </a:r>
            <a:endParaRPr lang="en-GB" u="sng" dirty="0" smtClean="0"/>
          </a:p>
          <a:p>
            <a:pPr lvl="2"/>
            <a:r>
              <a:rPr lang="en-GB" dirty="0" smtClean="0"/>
              <a:t>Reddit </a:t>
            </a:r>
            <a:r>
              <a:rPr lang="en-GB" u="sng" dirty="0" smtClean="0">
                <a:hlinkClick r:id="rId3"/>
              </a:rPr>
              <a:t>www.reddit.com</a:t>
            </a:r>
            <a:endParaRPr lang="en-GB" u="sng" dirty="0" smtClean="0"/>
          </a:p>
          <a:p>
            <a:pPr lvl="2"/>
            <a:r>
              <a:rPr lang="en-GB" dirty="0" smtClean="0"/>
              <a:t>Sphinn </a:t>
            </a:r>
            <a:r>
              <a:rPr lang="en-GB" u="sng" dirty="0" smtClean="0">
                <a:hlinkClick r:id="rId4"/>
              </a:rPr>
              <a:t>www.sphinn.com</a:t>
            </a:r>
            <a:endParaRPr lang="en-GB" u="sng" dirty="0" smtClean="0"/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Getting users’ interests</a:t>
            </a:r>
          </a:p>
          <a:p>
            <a:pPr lvl="2"/>
            <a:r>
              <a:rPr lang="en-GB" dirty="0" smtClean="0"/>
              <a:t>What is hot on the sites – buzz</a:t>
            </a:r>
          </a:p>
          <a:p>
            <a:pPr lvl="2"/>
            <a:r>
              <a:rPr lang="en-GB" dirty="0" smtClean="0"/>
              <a:t>To amplify exposure</a:t>
            </a:r>
          </a:p>
          <a:p>
            <a:pPr lvl="2"/>
            <a:r>
              <a:rPr lang="en-GB" dirty="0" smtClean="0"/>
              <a:t>To increase traffic and online reputation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Forum and discussion sites</a:t>
            </a:r>
          </a:p>
          <a:p>
            <a:pPr lvl="1"/>
            <a:r>
              <a:rPr lang="en-GB" dirty="0" smtClean="0"/>
              <a:t>Community discussion</a:t>
            </a:r>
          </a:p>
          <a:p>
            <a:pPr lvl="1"/>
            <a:r>
              <a:rPr lang="en-GB" dirty="0" smtClean="0"/>
              <a:t>Topic of their interest</a:t>
            </a:r>
          </a:p>
          <a:p>
            <a:pPr lvl="1"/>
            <a:r>
              <a:rPr lang="en-GB" dirty="0" smtClean="0"/>
              <a:t>Via -mail or online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dirty="0"/>
              <a:t>Yahoo Groups </a:t>
            </a:r>
            <a:r>
              <a:rPr lang="en-GB" u="sng" dirty="0">
                <a:hlinkClick r:id="rId2"/>
              </a:rPr>
              <a:t>http://</a:t>
            </a:r>
            <a:r>
              <a:rPr lang="en-GB" u="sng" dirty="0" smtClean="0">
                <a:hlinkClick r:id="rId2"/>
              </a:rPr>
              <a:t>groups.yahoo.com</a:t>
            </a:r>
            <a:endParaRPr lang="en-GB" u="sng" dirty="0" smtClean="0"/>
          </a:p>
          <a:p>
            <a:pPr lvl="2"/>
            <a:r>
              <a:rPr lang="en-GB" dirty="0" smtClean="0"/>
              <a:t>Google </a:t>
            </a:r>
            <a:r>
              <a:rPr lang="en-GB" dirty="0"/>
              <a:t>Groups </a:t>
            </a:r>
            <a:r>
              <a:rPr lang="en-GB" u="sng" dirty="0">
                <a:hlinkClick r:id="rId3"/>
              </a:rPr>
              <a:t>http://</a:t>
            </a:r>
            <a:r>
              <a:rPr lang="en-GB" u="sng" dirty="0" smtClean="0">
                <a:hlinkClick r:id="rId3"/>
              </a:rPr>
              <a:t>groups.google.com</a:t>
            </a:r>
            <a:endParaRPr lang="en-GB" u="sng" dirty="0" smtClean="0"/>
          </a:p>
          <a:p>
            <a:pPr lvl="2"/>
            <a:r>
              <a:rPr lang="en-GB" dirty="0" smtClean="0"/>
              <a:t>JamiiForums </a:t>
            </a:r>
            <a:r>
              <a:rPr lang="en-GB" u="sng" dirty="0">
                <a:hlinkClick r:id="rId4"/>
              </a:rPr>
              <a:t>www.jamiiforums.com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GB" dirty="0" smtClean="0"/>
              <a:t>Marketing</a:t>
            </a:r>
          </a:p>
          <a:p>
            <a:pPr lvl="2"/>
            <a:r>
              <a:rPr lang="en-GB" dirty="0" smtClean="0"/>
              <a:t>Getting closer to customers</a:t>
            </a:r>
          </a:p>
          <a:p>
            <a:pPr lvl="2"/>
            <a:r>
              <a:rPr lang="en-GB" dirty="0" smtClean="0"/>
              <a:t>Raising a profile</a:t>
            </a:r>
          </a:p>
          <a:p>
            <a:pPr lvl="2"/>
            <a:r>
              <a:rPr lang="en-GB" dirty="0" smtClean="0"/>
              <a:t>Nip bad things in the bud and targeted traffic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Forms/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Media sharing sites</a:t>
            </a:r>
          </a:p>
          <a:p>
            <a:pPr lvl="1"/>
            <a:r>
              <a:rPr lang="en-GB" dirty="0" smtClean="0"/>
              <a:t>Someone can make a content publicly available or restrict access</a:t>
            </a:r>
          </a:p>
          <a:p>
            <a:pPr lvl="1"/>
            <a:r>
              <a:rPr lang="en-GB" dirty="0" smtClean="0"/>
              <a:t>Sending content </a:t>
            </a:r>
          </a:p>
          <a:p>
            <a:pPr lvl="1"/>
            <a:r>
              <a:rPr lang="en-GB" dirty="0" smtClean="0"/>
              <a:t>Embedding/ integrate content in blog or website for others</a:t>
            </a:r>
          </a:p>
          <a:p>
            <a:pPr lvl="2"/>
            <a:r>
              <a:rPr lang="en-GB" dirty="0" smtClean="0"/>
              <a:t>To find it</a:t>
            </a:r>
          </a:p>
          <a:p>
            <a:pPr lvl="2"/>
            <a:r>
              <a:rPr lang="en-GB" dirty="0" smtClean="0"/>
              <a:t>Distribute it</a:t>
            </a:r>
          </a:p>
          <a:p>
            <a:pPr lvl="2"/>
            <a:r>
              <a:rPr lang="en-GB" dirty="0" smtClean="0"/>
              <a:t>Discuss it</a:t>
            </a:r>
          </a:p>
          <a:p>
            <a:pPr lvl="1"/>
            <a:r>
              <a:rPr lang="en-GB" dirty="0" smtClean="0"/>
              <a:t>Examples:</a:t>
            </a:r>
            <a:r>
              <a:rPr lang="en-US" dirty="0" smtClean="0"/>
              <a:t> </a:t>
            </a:r>
          </a:p>
          <a:p>
            <a:pPr lvl="2"/>
            <a:r>
              <a:rPr lang="en-GB" dirty="0"/>
              <a:t>Flickr </a:t>
            </a:r>
            <a:r>
              <a:rPr lang="en-GB" dirty="0" smtClean="0">
                <a:hlinkClick r:id="rId2"/>
              </a:rPr>
              <a:t>www.flickr.com</a:t>
            </a:r>
            <a:r>
              <a:rPr lang="en-GB" dirty="0" smtClean="0"/>
              <a:t>; Picas </a:t>
            </a:r>
            <a:r>
              <a:rPr lang="en-GB" dirty="0"/>
              <a:t>Web Albums </a:t>
            </a:r>
            <a:r>
              <a:rPr lang="en-GB" u="sng" dirty="0" smtClean="0">
                <a:hlinkClick r:id="rId3"/>
              </a:rPr>
              <a:t>www.picasweb.google.com</a:t>
            </a:r>
            <a:endParaRPr lang="en-GB" u="sng" dirty="0" smtClean="0"/>
          </a:p>
          <a:p>
            <a:pPr lvl="2"/>
            <a:r>
              <a:rPr lang="en-GB" dirty="0" smtClean="0"/>
              <a:t>YouTube </a:t>
            </a:r>
            <a:r>
              <a:rPr lang="en-GB" u="sng" dirty="0" smtClean="0">
                <a:hlinkClick r:id="rId4"/>
              </a:rPr>
              <a:t>www.youtube.com</a:t>
            </a:r>
            <a:r>
              <a:rPr lang="en-GB" u="sng" dirty="0" smtClean="0"/>
              <a:t>; </a:t>
            </a:r>
            <a:r>
              <a:rPr lang="en-GB" dirty="0" smtClean="0"/>
              <a:t>Y</a:t>
            </a:r>
            <a:r>
              <a:rPr lang="en-GB" dirty="0"/>
              <a:t>! Video </a:t>
            </a:r>
            <a:r>
              <a:rPr lang="en-GB" u="sng" dirty="0" smtClean="0">
                <a:hlinkClick r:id="rId5"/>
              </a:rPr>
              <a:t>www.yahoo.com</a:t>
            </a:r>
            <a:endParaRPr lang="en-GB" u="sng" dirty="0" smtClean="0"/>
          </a:p>
          <a:p>
            <a:pPr lvl="2"/>
            <a:r>
              <a:rPr lang="en-GB" dirty="0" smtClean="0"/>
              <a:t>MSN </a:t>
            </a:r>
            <a:r>
              <a:rPr lang="en-GB" dirty="0"/>
              <a:t>Video Soapbox </a:t>
            </a:r>
            <a:r>
              <a:rPr lang="en-GB" u="sng" dirty="0" smtClean="0">
                <a:hlinkClick r:id="rId6"/>
              </a:rPr>
              <a:t>www.video.msn.com</a:t>
            </a:r>
            <a:r>
              <a:rPr lang="en-GB" u="sng" dirty="0" smtClean="0"/>
              <a:t>; </a:t>
            </a:r>
            <a:r>
              <a:rPr lang="en-GB" dirty="0" smtClean="0"/>
              <a:t>Slideshare </a:t>
            </a:r>
            <a:r>
              <a:rPr lang="en-GB" u="sng" dirty="0" smtClean="0">
                <a:hlinkClick r:id="rId7"/>
              </a:rPr>
              <a:t>www.slideshare.com</a:t>
            </a:r>
            <a:r>
              <a:rPr lang="en-US" u="sng" dirty="0" smtClean="0"/>
              <a:t>; </a:t>
            </a:r>
            <a:r>
              <a:rPr lang="en-US" dirty="0" smtClean="0"/>
              <a:t>Ustream </a:t>
            </a:r>
            <a:r>
              <a:rPr lang="en-US" u="sng" dirty="0">
                <a:hlinkClick r:id="rId8"/>
              </a:rPr>
              <a:t>www.ustream.com</a:t>
            </a:r>
            <a:r>
              <a:rPr lang="en-US" dirty="0"/>
              <a:t> </a:t>
            </a:r>
            <a:r>
              <a:rPr lang="en-US" dirty="0" smtClean="0"/>
              <a:t>ecomobility </a:t>
            </a:r>
            <a:r>
              <a:rPr lang="en-US" dirty="0" smtClean="0">
                <a:hlinkClick r:id="rId9"/>
              </a:rPr>
              <a:t>http</a:t>
            </a:r>
            <a:r>
              <a:rPr lang="en-US" smtClean="0">
                <a:hlinkClick r:id="rId9"/>
              </a:rPr>
              <a:t>://ecomobility.tv</a:t>
            </a:r>
            <a:r>
              <a:rPr lang="en-US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1173</Words>
  <Application>Microsoft Office PowerPoint</Application>
  <PresentationFormat>On-screen Show (4:3)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Web 2.0/ Social media</vt:lpstr>
      <vt:lpstr>Introduction</vt:lpstr>
      <vt:lpstr>Introduction</vt:lpstr>
      <vt:lpstr>Difference: Web 1.0 and 2.0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Forms/ Channels</vt:lpstr>
      <vt:lpstr>Social Media Marketing</vt:lpstr>
      <vt:lpstr>Group/ Individual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2.0/ Social media</dc:title>
  <dc:creator>hubert</dc:creator>
  <cp:lastModifiedBy>hubert</cp:lastModifiedBy>
  <cp:revision>58</cp:revision>
  <dcterms:created xsi:type="dcterms:W3CDTF">2011-05-26T13:08:36Z</dcterms:created>
  <dcterms:modified xsi:type="dcterms:W3CDTF">2011-06-13T04:12:33Z</dcterms:modified>
</cp:coreProperties>
</file>