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3" r:id="rId4"/>
    <p:sldId id="264" r:id="rId5"/>
    <p:sldId id="265" r:id="rId6"/>
    <p:sldId id="260" r:id="rId7"/>
    <p:sldId id="257" r:id="rId8"/>
    <p:sldId id="258" r:id="rId9"/>
    <p:sldId id="259"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1E09F-08EB-45AF-8A9D-D0E6E0E0B32B}" type="datetimeFigureOut">
              <a:rPr lang="en-US" smtClean="0"/>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E09F-08EB-45AF-8A9D-D0E6E0E0B32B}" type="datetimeFigureOut">
              <a:rPr lang="en-US" smtClean="0"/>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E09F-08EB-45AF-8A9D-D0E6E0E0B32B}" type="datetimeFigureOut">
              <a:rPr lang="en-US" smtClean="0"/>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E09F-08EB-45AF-8A9D-D0E6E0E0B32B}" type="datetimeFigureOut">
              <a:rPr lang="en-US" smtClean="0"/>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1E09F-08EB-45AF-8A9D-D0E6E0E0B32B}" type="datetimeFigureOut">
              <a:rPr lang="en-US" smtClean="0"/>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1E09F-08EB-45AF-8A9D-D0E6E0E0B32B}" type="datetimeFigureOut">
              <a:rPr lang="en-US" smtClean="0"/>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1E09F-08EB-45AF-8A9D-D0E6E0E0B32B}" type="datetimeFigureOut">
              <a:rPr lang="en-US" smtClean="0"/>
              <a:t>6/15/2011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1E09F-08EB-45AF-8A9D-D0E6E0E0B32B}" type="datetimeFigureOut">
              <a:rPr lang="en-US" smtClean="0"/>
              <a:t>6/15/2011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1E09F-08EB-45AF-8A9D-D0E6E0E0B32B}" type="datetimeFigureOut">
              <a:rPr lang="en-US" smtClean="0"/>
              <a:t>6/15/2011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E09F-08EB-45AF-8A9D-D0E6E0E0B32B}" type="datetimeFigureOut">
              <a:rPr lang="en-US" smtClean="0"/>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E09F-08EB-45AF-8A9D-D0E6E0E0B32B}" type="datetimeFigureOut">
              <a:rPr lang="en-US" smtClean="0"/>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665D3-CFA0-405E-B5F0-A81C69A87D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1E09F-08EB-45AF-8A9D-D0E6E0E0B32B}" type="datetimeFigureOut">
              <a:rPr lang="en-US" smtClean="0"/>
              <a:t>6/15/2011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665D3-CFA0-405E-B5F0-A81C69A87D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muneja@udsm.ac.t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technology.timesonline.co.uk/tol/news/tech_and_web/article3897340.e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Virtual_communities" TargetMode="External"/><Relationship Id="rId2" Type="http://schemas.openxmlformats.org/officeDocument/2006/relationships/hyperlink" Target="http://en.wikipedia.org/wiki/Social_networking" TargetMode="External"/><Relationship Id="rId1" Type="http://schemas.openxmlformats.org/officeDocument/2006/relationships/slideLayout" Target="../slideLayouts/slideLayout2.xml"/><Relationship Id="rId5" Type="http://schemas.openxmlformats.org/officeDocument/2006/relationships/hyperlink" Target="http://socialmediatrader.com/38-social-networking-sites-for-your-mobile/" TargetMode="External"/><Relationship Id="rId4" Type="http://schemas.openxmlformats.org/officeDocument/2006/relationships/hyperlink" Target="http://en.wikipedia.org/wiki/Mobile_social_networ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mediatrader.com/38-social-networking-sites-for-your-mobile/" TargetMode="External"/><Relationship Id="rId2" Type="http://schemas.openxmlformats.org/officeDocument/2006/relationships/hyperlink" Target="http://mmetrics.com/press/PressRelease.aspx?article=20070815-socialnetwork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WEB2.0/LIBRARY2.0 WORKSHOP</a:t>
            </a:r>
            <a:br>
              <a:rPr lang="en-US" dirty="0" smtClean="0"/>
            </a:br>
            <a:r>
              <a:rPr lang="en-US" dirty="0" smtClean="0"/>
              <a:t>IRDP-DODOMA</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solidFill>
                  <a:schemeClr val="tx1"/>
                </a:solidFill>
              </a:rPr>
              <a:t>Web2.0 on Mobile devices</a:t>
            </a:r>
          </a:p>
          <a:p>
            <a:endParaRPr lang="en-US" dirty="0"/>
          </a:p>
        </p:txBody>
      </p:sp>
      <p:sp>
        <p:nvSpPr>
          <p:cNvPr id="4" name="Subtitle 2"/>
          <p:cNvSpPr txBox="1">
            <a:spLocks/>
          </p:cNvSpPr>
          <p:nvPr/>
        </p:nvSpPr>
        <p:spPr>
          <a:xfrm>
            <a:off x="1295400" y="4572000"/>
            <a:ext cx="6400800" cy="106680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Presented by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P. S. </a:t>
            </a:r>
            <a:r>
              <a:rPr lang="en-US" sz="3200" dirty="0" err="1" smtClean="0"/>
              <a:t>Muneja</a:t>
            </a:r>
            <a:endParaRPr lang="en-US" sz="32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hlinkClick r:id="rId2"/>
              </a:rPr>
              <a:t>pmuneja@udsm.ac.tz</a:t>
            </a:r>
            <a:r>
              <a:rPr lang="en-US" sz="3200" dirty="0" smtClean="0"/>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762000" y="228600"/>
            <a:ext cx="7848599" cy="641785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04800" y="457200"/>
            <a:ext cx="8382000" cy="5668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438150" y="466725"/>
            <a:ext cx="8267700" cy="59245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323850" y="390525"/>
            <a:ext cx="8496300" cy="60769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33567" y="228600"/>
            <a:ext cx="8781833" cy="640896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381000"/>
            <a:ext cx="8341652" cy="59737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304801" y="304800"/>
            <a:ext cx="8839200" cy="622464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228600" y="228600"/>
            <a:ext cx="8305800" cy="619624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2" cstate="print"/>
          <a:srcRect/>
          <a:stretch>
            <a:fillRect/>
          </a:stretch>
        </p:blipFill>
        <p:spPr bwMode="auto">
          <a:xfrm>
            <a:off x="609600" y="381000"/>
            <a:ext cx="8534400" cy="5992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533400" y="228600"/>
            <a:ext cx="8235422" cy="58975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Facts about Mobile phones</a:t>
            </a:r>
            <a:endParaRPr lang="en-US" dirty="0"/>
          </a:p>
        </p:txBody>
      </p:sp>
      <p:sp>
        <p:nvSpPr>
          <p:cNvPr id="3" name="Content Placeholder 2"/>
          <p:cNvSpPr>
            <a:spLocks noGrp="1"/>
          </p:cNvSpPr>
          <p:nvPr>
            <p:ph idx="1"/>
          </p:nvPr>
        </p:nvSpPr>
        <p:spPr>
          <a:xfrm>
            <a:off x="533400" y="1371600"/>
            <a:ext cx="8229600" cy="4525963"/>
          </a:xfrm>
        </p:spPr>
        <p:txBody>
          <a:bodyPr>
            <a:normAutofit lnSpcReduction="10000"/>
          </a:bodyPr>
          <a:lstStyle/>
          <a:p>
            <a:pPr>
              <a:buNone/>
            </a:pPr>
            <a:r>
              <a:rPr lang="en-US" dirty="0"/>
              <a:t>77% of the World population is mobile (5.3 billion subscribers)</a:t>
            </a:r>
          </a:p>
          <a:p>
            <a:pPr>
              <a:buNone/>
            </a:pPr>
            <a:r>
              <a:rPr lang="en-US" dirty="0"/>
              <a:t>• The smart phone sales shows the strongest growth in 2010</a:t>
            </a:r>
          </a:p>
          <a:p>
            <a:pPr>
              <a:buNone/>
            </a:pPr>
            <a:r>
              <a:rPr lang="en-US" dirty="0"/>
              <a:t>• Half a billion people access mobile Internet worldwide in 2009</a:t>
            </a:r>
          </a:p>
          <a:p>
            <a:pPr>
              <a:buNone/>
            </a:pPr>
            <a:r>
              <a:rPr lang="en-US" dirty="0"/>
              <a:t>• Over 300,000 mobile applications have been developed in</a:t>
            </a:r>
          </a:p>
          <a:p>
            <a:pPr>
              <a:buNone/>
            </a:pPr>
            <a:r>
              <a:rPr lang="en-US" dirty="0"/>
              <a:t>three years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304800" y="0"/>
            <a:ext cx="9829800" cy="694294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381000" y="533400"/>
            <a:ext cx="8380303" cy="57451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533400" y="304800"/>
            <a:ext cx="8293230" cy="60586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609600"/>
            <a:ext cx="8860497" cy="57451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400" dirty="0" smtClean="0">
                <a:hlinkClick r:id="rId2"/>
              </a:rPr>
              <a:t>http://technology.timesonline.co.uk/tol/news/tech_and_web/article3897340.ece</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Mobile phones…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Web 2.0 Technologies</a:t>
            </a:r>
          </a:p>
          <a:p>
            <a:pPr>
              <a:buNone/>
            </a:pPr>
            <a:r>
              <a:rPr lang="en-US" dirty="0" smtClean="0"/>
              <a:t>• Web 2.0 emerged as a way to stimulate people’s participation, </a:t>
            </a:r>
          </a:p>
          <a:p>
            <a:pPr>
              <a:buNone/>
            </a:pPr>
            <a:r>
              <a:rPr lang="en-US" dirty="0" smtClean="0"/>
              <a:t>contributions and collaboration in the creation of a new content over </a:t>
            </a:r>
          </a:p>
          <a:p>
            <a:pPr>
              <a:buNone/>
            </a:pPr>
            <a:r>
              <a:rPr lang="en-US" dirty="0" smtClean="0"/>
              <a:t>the web. </a:t>
            </a:r>
          </a:p>
          <a:p>
            <a:pPr>
              <a:buNone/>
            </a:pPr>
            <a:r>
              <a:rPr lang="en-US" dirty="0" smtClean="0"/>
              <a:t>• The implementation of the Web 2.0 tools into the library environment, </a:t>
            </a:r>
          </a:p>
          <a:p>
            <a:pPr>
              <a:buNone/>
            </a:pPr>
            <a:r>
              <a:rPr lang="en-US" dirty="0" smtClean="0"/>
              <a:t>kept the librarians current and active participants in the building of a new</a:t>
            </a:r>
          </a:p>
          <a:p>
            <a:pPr>
              <a:buNone/>
            </a:pPr>
            <a:r>
              <a:rPr lang="en-US" dirty="0" smtClean="0"/>
              <a:t>knowledge society generation.</a:t>
            </a:r>
          </a:p>
          <a:p>
            <a:pPr>
              <a:buNone/>
            </a:pPr>
            <a:r>
              <a:rPr lang="en-US" b="1" dirty="0" smtClean="0"/>
              <a:t>Mobile Technologies</a:t>
            </a:r>
          </a:p>
          <a:p>
            <a:pPr>
              <a:buNone/>
            </a:pPr>
            <a:r>
              <a:rPr lang="en-US" dirty="0" smtClean="0"/>
              <a:t>• The truth is that: your Mobile phone is not anymore just to make a phone </a:t>
            </a:r>
          </a:p>
          <a:p>
            <a:pPr>
              <a:buNone/>
            </a:pPr>
            <a:r>
              <a:rPr lang="en-US" dirty="0" smtClean="0"/>
              <a:t>call or send a SMS messages.</a:t>
            </a:r>
          </a:p>
          <a:p>
            <a:pPr>
              <a:buNone/>
            </a:pPr>
            <a:r>
              <a:rPr lang="en-US" dirty="0" smtClean="0"/>
              <a:t>• As the smart phone users continues to grow, so the patrons using these </a:t>
            </a:r>
          </a:p>
          <a:p>
            <a:pPr>
              <a:buNone/>
            </a:pPr>
            <a:r>
              <a:rPr lang="en-US" dirty="0" smtClean="0"/>
              <a:t>phones to access information through mobile applications will grow.</a:t>
            </a:r>
          </a:p>
          <a:p>
            <a:pPr>
              <a:buNone/>
            </a:pPr>
            <a:r>
              <a:rPr lang="en-US" dirty="0" smtClean="0"/>
              <a:t>• To remain relevant and to become participants, the librarians need to </a:t>
            </a:r>
          </a:p>
          <a:p>
            <a:pPr>
              <a:buNone/>
            </a:pPr>
            <a:r>
              <a:rPr lang="en-US" dirty="0" smtClean="0"/>
              <a:t>adapt the provision of services and access to resources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86186" y="277074"/>
            <a:ext cx="8272014" cy="584908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381000"/>
            <a:ext cx="8534400" cy="60009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304800"/>
            <a:ext cx="8763000" cy="60674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social Networks</a:t>
            </a:r>
            <a:endParaRPr lang="en-US" dirty="0"/>
          </a:p>
        </p:txBody>
      </p:sp>
      <p:sp>
        <p:nvSpPr>
          <p:cNvPr id="3" name="Content Placeholder 2"/>
          <p:cNvSpPr>
            <a:spLocks noGrp="1"/>
          </p:cNvSpPr>
          <p:nvPr>
            <p:ph idx="1"/>
          </p:nvPr>
        </p:nvSpPr>
        <p:spPr/>
        <p:txBody>
          <a:bodyPr>
            <a:normAutofit lnSpcReduction="10000"/>
          </a:bodyPr>
          <a:lstStyle/>
          <a:p>
            <a:r>
              <a:rPr lang="en-US" b="1" dirty="0"/>
              <a:t>Mobile </a:t>
            </a:r>
            <a:r>
              <a:rPr lang="en-US" b="1" dirty="0">
                <a:hlinkClick r:id="rId2" tooltip="Social networking"/>
              </a:rPr>
              <a:t>social networking</a:t>
            </a:r>
            <a:r>
              <a:rPr lang="en-US" dirty="0"/>
              <a:t> is social networking where one or more individuals of similar interests or commonalities, conversing and connecting with one another using the mobile phone. Much like web based social networking, mobile social networking occurs in </a:t>
            </a:r>
            <a:r>
              <a:rPr lang="en-US" dirty="0">
                <a:hlinkClick r:id="rId3" tooltip="Virtual communities"/>
              </a:rPr>
              <a:t>virtual communities</a:t>
            </a:r>
            <a:r>
              <a:rPr lang="en-US" dirty="0"/>
              <a:t>.</a:t>
            </a:r>
            <a:endParaRPr lang="en-US" dirty="0" smtClean="0">
              <a:hlinkClick r:id="rId4"/>
            </a:endParaRPr>
          </a:p>
          <a:p>
            <a:pPr>
              <a:buNone/>
            </a:pPr>
            <a:r>
              <a:rPr lang="en-US" dirty="0" smtClean="0">
                <a:hlinkClick r:id="rId4"/>
              </a:rPr>
              <a:t>http://en.wikipedia.org/wiki/Mobile_social_network</a:t>
            </a:r>
            <a:endParaRPr lang="en-US" dirty="0" smtClean="0">
              <a:hlinkClick r:id="rId5"/>
            </a:endParaRPr>
          </a:p>
          <a:p>
            <a:endParaRPr lang="en-US" dirty="0">
              <a:hlinkClick r:id="rId5"/>
            </a:endParaRPr>
          </a:p>
          <a:p>
            <a:endParaRPr lang="en-US" dirty="0" smtClean="0">
              <a:hlinkClick r:id="rId5"/>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networking sites for your mobile</a:t>
            </a:r>
            <a:endParaRPr lang="en-US" dirty="0"/>
          </a:p>
        </p:txBody>
      </p:sp>
      <p:sp>
        <p:nvSpPr>
          <p:cNvPr id="3" name="Content Placeholder 2"/>
          <p:cNvSpPr>
            <a:spLocks noGrp="1"/>
          </p:cNvSpPr>
          <p:nvPr>
            <p:ph idx="1"/>
          </p:nvPr>
        </p:nvSpPr>
        <p:spPr/>
        <p:txBody>
          <a:bodyPr>
            <a:normAutofit fontScale="77500" lnSpcReduction="20000"/>
          </a:bodyPr>
          <a:lstStyle/>
          <a:p>
            <a:r>
              <a:rPr lang="en-US" dirty="0"/>
              <a:t>Mobile social networks and communities continue to grow at a staggering rate. According to mobile research firm </a:t>
            </a:r>
            <a:r>
              <a:rPr lang="en-US" b="1" dirty="0">
                <a:hlinkClick r:id="rId2"/>
              </a:rPr>
              <a:t>M:Metrics,</a:t>
            </a:r>
            <a:r>
              <a:rPr lang="en-US" dirty="0"/>
              <a:t> 12.3 million consumers in the US and Western Europe used mobile phones to access social networking sites in June 2007. Mobile social networking looks like it’s here to stay so we’ve compiled a list of 30 + social network sites you can access from your mobile phone. Now there’s no excuse for ignoring your friends.</a:t>
            </a:r>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r>
              <a:rPr lang="en-US" dirty="0" smtClean="0">
                <a:hlinkClick r:id="rId3"/>
              </a:rPr>
              <a:t>http://socialmediatrader.com/38-social-networking-sites-for-your-mobile/</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304800"/>
            <a:ext cx="8382000"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233</Words>
  <Application>Microsoft Office PowerPoint</Application>
  <PresentationFormat>On-screen Show (4:3)</PresentationFormat>
  <Paragraphs>37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WEB2.0/LIBRARY2.0 WORKSHOP IRDP-DODOMA</vt:lpstr>
      <vt:lpstr>Facts about Mobile phones</vt:lpstr>
      <vt:lpstr>Facts about Mobile phones…</vt:lpstr>
      <vt:lpstr>Slide 4</vt:lpstr>
      <vt:lpstr>Slide 5</vt:lpstr>
      <vt:lpstr>Slide 6</vt:lpstr>
      <vt:lpstr>Mobile social Networks</vt:lpstr>
      <vt:lpstr>Social networking sites for your mobile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Web2.0 on Mobile devices</dc:title>
  <dc:creator>Paul S Muneja</dc:creator>
  <cp:lastModifiedBy>Paul S Muneja</cp:lastModifiedBy>
  <cp:revision>9</cp:revision>
  <dcterms:created xsi:type="dcterms:W3CDTF">2011-06-14T21:43:39Z</dcterms:created>
  <dcterms:modified xsi:type="dcterms:W3CDTF">2011-06-14T22:41:00Z</dcterms:modified>
</cp:coreProperties>
</file>