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312" r:id="rId4"/>
    <p:sldId id="280" r:id="rId5"/>
    <p:sldId id="281" r:id="rId6"/>
    <p:sldId id="300" r:id="rId7"/>
    <p:sldId id="287" r:id="rId8"/>
    <p:sldId id="289" r:id="rId9"/>
    <p:sldId id="297" r:id="rId10"/>
    <p:sldId id="303" r:id="rId11"/>
    <p:sldId id="305" r:id="rId12"/>
    <p:sldId id="293" r:id="rId13"/>
    <p:sldId id="298" r:id="rId14"/>
    <p:sldId id="299" r:id="rId15"/>
    <p:sldId id="307" r:id="rId16"/>
    <p:sldId id="284" r:id="rId17"/>
    <p:sldId id="301" r:id="rId18"/>
    <p:sldId id="292" r:id="rId19"/>
    <p:sldId id="308" r:id="rId20"/>
    <p:sldId id="260" r:id="rId21"/>
    <p:sldId id="261" r:id="rId22"/>
    <p:sldId id="295" r:id="rId23"/>
    <p:sldId id="311" r:id="rId24"/>
    <p:sldId id="309" r:id="rId25"/>
    <p:sldId id="27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52" autoAdjust="0"/>
    <p:restoredTop sz="94660"/>
  </p:normalViewPr>
  <p:slideViewPr>
    <p:cSldViewPr>
      <p:cViewPr varScale="1">
        <p:scale>
          <a:sx n="72" d="100"/>
          <a:sy n="72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603CE-202B-4517-885E-C5B964A8F535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B976C-1A68-4F64-9D1D-018BDC621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C8FF8-DA01-4A1F-8614-B1E299462FF3}" type="datetimeFigureOut">
              <a:rPr lang="en-US" smtClean="0"/>
              <a:t>6/14/2011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AB0ADF-61B9-415D-89EE-BBFBE16944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832B6-7ACC-42EA-8CFE-AB6B4B71BC29}" type="slidenum">
              <a:rPr lang="en-US"/>
              <a:pPr/>
              <a:t>10</a:t>
            </a:fld>
            <a:endParaRPr lang="en-US"/>
          </a:p>
        </p:txBody>
      </p:sp>
      <p:sp>
        <p:nvSpPr>
          <p:cNvPr id="136194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224F40-4CEB-47F9-A18A-98654878D8FA}" type="slidenum">
              <a:rPr lang="en-US"/>
              <a:pPr/>
              <a:t>11</a:t>
            </a:fld>
            <a:endParaRPr lang="en-US"/>
          </a:p>
        </p:txBody>
      </p:sp>
      <p:sp>
        <p:nvSpPr>
          <p:cNvPr id="166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184DE5-2FE7-48D5-97BC-64FBEF4F3AF3}" type="slidenum">
              <a:rPr lang="en-US"/>
              <a:pPr/>
              <a:t>23</a:t>
            </a:fld>
            <a:endParaRPr lang="en-US"/>
          </a:p>
        </p:txBody>
      </p:sp>
      <p:sp>
        <p:nvSpPr>
          <p:cNvPr id="1300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3033-71CF-4CFA-BEF8-E8CD59FE3E6E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14E7-962F-44E7-A30A-35A78BBA4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3033-71CF-4CFA-BEF8-E8CD59FE3E6E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14E7-962F-44E7-A30A-35A78BBA4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3033-71CF-4CFA-BEF8-E8CD59FE3E6E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14E7-962F-44E7-A30A-35A78BBA4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3033-71CF-4CFA-BEF8-E8CD59FE3E6E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14E7-962F-44E7-A30A-35A78BBA4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3033-71CF-4CFA-BEF8-E8CD59FE3E6E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14E7-962F-44E7-A30A-35A78BBA4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3033-71CF-4CFA-BEF8-E8CD59FE3E6E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14E7-962F-44E7-A30A-35A78BBA4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3033-71CF-4CFA-BEF8-E8CD59FE3E6E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14E7-962F-44E7-A30A-35A78BBA4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3033-71CF-4CFA-BEF8-E8CD59FE3E6E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14E7-962F-44E7-A30A-35A78BBA4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3033-71CF-4CFA-BEF8-E8CD59FE3E6E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14E7-962F-44E7-A30A-35A78BBA4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3033-71CF-4CFA-BEF8-E8CD59FE3E6E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14E7-962F-44E7-A30A-35A78BBA4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B3033-71CF-4CFA-BEF8-E8CD59FE3E6E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14E7-962F-44E7-A30A-35A78BBA4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B3033-71CF-4CFA-BEF8-E8CD59FE3E6E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914E7-962F-44E7-A30A-35A78BBA4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muneja@udsm.ac.t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eillynet.com/pub/a/oreilly/tim/news/2005/09/30/what-is-web-20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learnonlinepublishing.com/web20/permalink.php?article=What+is+Web+and+why+is+it+important.txt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gradelibrar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1"/>
            <a:ext cx="7772400" cy="10668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Web2.0/Library2.0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2590800"/>
            <a:ext cx="64008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IRDP-Dodoma</a:t>
            </a:r>
          </a:p>
          <a:p>
            <a:r>
              <a:rPr lang="en-US" dirty="0" smtClean="0"/>
              <a:t>15</a:t>
            </a:r>
            <a:r>
              <a:rPr lang="en-US" baseline="30000" dirty="0" smtClean="0"/>
              <a:t>th</a:t>
            </a:r>
            <a:r>
              <a:rPr lang="en-US" dirty="0" smtClean="0"/>
              <a:t>-17</a:t>
            </a:r>
            <a:r>
              <a:rPr lang="en-US" baseline="30000" dirty="0" smtClean="0"/>
              <a:t>th</a:t>
            </a:r>
            <a:r>
              <a:rPr lang="en-US" dirty="0" smtClean="0"/>
              <a:t> July,2011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4800600"/>
            <a:ext cx="64008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>
                <a:solidFill>
                  <a:schemeClr val="tx1">
                    <a:tint val="75000"/>
                  </a:schemeClr>
                </a:solidFill>
              </a:rPr>
              <a:t>By Paul S. </a:t>
            </a:r>
            <a:r>
              <a:rPr lang="en-US" sz="3200" dirty="0" err="1" smtClean="0">
                <a:solidFill>
                  <a:schemeClr val="tx1">
                    <a:tint val="75000"/>
                  </a:schemeClr>
                </a:solidFill>
              </a:rPr>
              <a:t>Muneja</a:t>
            </a:r>
            <a:endParaRPr lang="en-US" sz="3200" dirty="0" smtClean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pmuneja@udsm.ac.tz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laurent@liftconference.com</a:t>
            </a:r>
          </a:p>
          <a:p>
            <a:r>
              <a:rPr lang="en-US"/>
              <a:t>www.liftconference.com</a:t>
            </a: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Web2.0</a:t>
            </a:r>
            <a:endParaRPr lang="en-US" b="1" dirty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noFill/>
        </p:spPr>
        <p:txBody>
          <a:bodyPr>
            <a:noAutofit/>
          </a:bodyPr>
          <a:lstStyle/>
          <a:p>
            <a:pPr>
              <a:buClr>
                <a:schemeClr val="tx1"/>
              </a:buClr>
            </a:pPr>
            <a:r>
              <a:rPr lang="en-US" sz="1800" dirty="0">
                <a:latin typeface="Lucida Grande" pitchFamily="124" charset="0"/>
              </a:rPr>
              <a:t>World Economic Forum Annual Meeting 2007 - The Impact of Web 2.0 (check the video on videos.google.com)</a:t>
            </a:r>
          </a:p>
          <a:p>
            <a:pPr>
              <a:buClr>
                <a:schemeClr val="tx1"/>
              </a:buClr>
            </a:pPr>
            <a:endParaRPr lang="en-US" sz="1800" dirty="0">
              <a:latin typeface="Lucida Grande" pitchFamily="124" charset="0"/>
            </a:endParaRPr>
          </a:p>
          <a:p>
            <a:pPr lvl="1">
              <a:buClr>
                <a:schemeClr val="tx1"/>
              </a:buClr>
            </a:pPr>
            <a:r>
              <a:rPr lang="en-US" sz="1600" dirty="0">
                <a:latin typeface="Arial"/>
              </a:rPr>
              <a:t>“</a:t>
            </a:r>
            <a:r>
              <a:rPr lang="en-US" sz="1600" dirty="0">
                <a:latin typeface="Lucida Grande" pitchFamily="124" charset="0"/>
              </a:rPr>
              <a:t>Web 2.0 definitely is a buzzword, and it</a:t>
            </a:r>
            <a:r>
              <a:rPr lang="en-US" sz="1600" dirty="0">
                <a:latin typeface="Arial"/>
              </a:rPr>
              <a:t>’</a:t>
            </a:r>
            <a:r>
              <a:rPr lang="en-US" sz="1600" dirty="0">
                <a:latin typeface="Lucida Grande" pitchFamily="124" charset="0"/>
              </a:rPr>
              <a:t>s overused. </a:t>
            </a:r>
            <a:r>
              <a:rPr lang="en-US" sz="1600" b="1" dirty="0">
                <a:latin typeface="Lucida Grande" pitchFamily="124" charset="0"/>
              </a:rPr>
              <a:t>But the movement is only starting</a:t>
            </a:r>
            <a:r>
              <a:rPr lang="en-US" sz="1600" dirty="0">
                <a:latin typeface="Lucida Grande" pitchFamily="124" charset="0"/>
              </a:rPr>
              <a:t>. That movement is about </a:t>
            </a:r>
            <a:r>
              <a:rPr lang="en-US" sz="1600" b="1" dirty="0">
                <a:latin typeface="Lucida Grande" pitchFamily="124" charset="0"/>
              </a:rPr>
              <a:t>leveraging the power of people</a:t>
            </a:r>
            <a:r>
              <a:rPr lang="en-US" sz="1600" dirty="0">
                <a:latin typeface="Arial"/>
              </a:rPr>
              <a:t>”</a:t>
            </a:r>
            <a:r>
              <a:rPr lang="en-US" sz="1600" dirty="0">
                <a:latin typeface="Lucida Grande" pitchFamily="124" charset="0"/>
              </a:rPr>
              <a:t/>
            </a:r>
            <a:br>
              <a:rPr lang="en-US" sz="1600" dirty="0">
                <a:latin typeface="Lucida Grande" pitchFamily="124" charset="0"/>
              </a:rPr>
            </a:br>
            <a:r>
              <a:rPr lang="en-US" sz="1600" dirty="0">
                <a:latin typeface="Lucida Grande" pitchFamily="124" charset="0"/>
              </a:rPr>
              <a:t>CHAD HURLEY</a:t>
            </a:r>
          </a:p>
          <a:p>
            <a:pPr lvl="1">
              <a:buClr>
                <a:schemeClr val="tx1"/>
              </a:buClr>
            </a:pPr>
            <a:endParaRPr lang="en-US" sz="1600" dirty="0">
              <a:latin typeface="Lucida Grande" pitchFamily="124" charset="0"/>
            </a:endParaRPr>
          </a:p>
          <a:p>
            <a:pPr lvl="1">
              <a:buClr>
                <a:schemeClr val="tx1"/>
              </a:buClr>
            </a:pPr>
            <a:r>
              <a:rPr lang="en-US" sz="1600" dirty="0">
                <a:latin typeface="Arial"/>
              </a:rPr>
              <a:t>“</a:t>
            </a:r>
            <a:r>
              <a:rPr lang="en-US" sz="1600" dirty="0">
                <a:latin typeface="Lucida Grande" pitchFamily="124" charset="0"/>
              </a:rPr>
              <a:t>What we</a:t>
            </a:r>
            <a:r>
              <a:rPr lang="en-US" sz="1600" dirty="0">
                <a:latin typeface="Arial"/>
              </a:rPr>
              <a:t>’</a:t>
            </a:r>
            <a:r>
              <a:rPr lang="en-US" sz="1600" dirty="0">
                <a:latin typeface="Lucida Grande" pitchFamily="124" charset="0"/>
              </a:rPr>
              <a:t>re seeing is a return to the roots of the web.</a:t>
            </a:r>
            <a:r>
              <a:rPr lang="en-US" sz="1600" dirty="0">
                <a:latin typeface="Arial"/>
              </a:rPr>
              <a:t>”</a:t>
            </a:r>
            <a:r>
              <a:rPr lang="en-US" sz="1600" dirty="0">
                <a:latin typeface="Lucida Grande" pitchFamily="124" charset="0"/>
              </a:rPr>
              <a:t/>
            </a:r>
            <a:br>
              <a:rPr lang="en-US" sz="1600" dirty="0">
                <a:latin typeface="Lucida Grande" pitchFamily="124" charset="0"/>
              </a:rPr>
            </a:br>
            <a:r>
              <a:rPr lang="en-US" sz="1600" dirty="0">
                <a:latin typeface="Lucida Grande" pitchFamily="124" charset="0"/>
              </a:rPr>
              <a:t>CATARINA FAKE</a:t>
            </a:r>
            <a:br>
              <a:rPr lang="en-US" sz="1600" dirty="0">
                <a:latin typeface="Lucida Grande" pitchFamily="124" charset="0"/>
              </a:rPr>
            </a:br>
            <a:endParaRPr lang="en-US" sz="1600" dirty="0">
              <a:latin typeface="Lucida Grande" pitchFamily="124" charset="0"/>
            </a:endParaRPr>
          </a:p>
          <a:p>
            <a:pPr lvl="1">
              <a:buClr>
                <a:schemeClr val="tx1"/>
              </a:buClr>
            </a:pPr>
            <a:r>
              <a:rPr lang="en-US" sz="1600" dirty="0">
                <a:latin typeface="Lucida Grande" pitchFamily="124" charset="0"/>
              </a:rPr>
              <a:t> Web 2.0 </a:t>
            </a:r>
            <a:r>
              <a:rPr lang="en-US" sz="1600" b="1" dirty="0">
                <a:latin typeface="Arial"/>
              </a:rPr>
              <a:t>“</a:t>
            </a:r>
            <a:r>
              <a:rPr lang="en-US" sz="1600" b="1" dirty="0">
                <a:latin typeface="Lucida Grande" pitchFamily="124" charset="0"/>
              </a:rPr>
              <a:t>is enabling a fundamental shift in power that really is giving power to the consumer</a:t>
            </a:r>
            <a:r>
              <a:rPr lang="en-US" sz="1600" b="1" dirty="0">
                <a:latin typeface="Arial"/>
              </a:rPr>
              <a:t>”</a:t>
            </a:r>
            <a:r>
              <a:rPr lang="en-US" sz="1600" dirty="0">
                <a:latin typeface="Lucida Grande" pitchFamily="124" charset="0"/>
              </a:rPr>
              <a:t/>
            </a:r>
            <a:br>
              <a:rPr lang="en-US" sz="1600" dirty="0">
                <a:latin typeface="Lucida Grande" pitchFamily="124" charset="0"/>
              </a:rPr>
            </a:br>
            <a:r>
              <a:rPr lang="en-US" sz="1600" dirty="0">
                <a:latin typeface="Lucida Grande" pitchFamily="124" charset="0"/>
              </a:rPr>
              <a:t>MARK PARKER</a:t>
            </a:r>
            <a:br>
              <a:rPr lang="en-US" sz="1600" dirty="0">
                <a:latin typeface="Lucida Grande" pitchFamily="124" charset="0"/>
              </a:rPr>
            </a:br>
            <a:endParaRPr lang="en-US" sz="1600" dirty="0">
              <a:latin typeface="Lucida Grande" pitchFamily="124" charset="0"/>
            </a:endParaRPr>
          </a:p>
          <a:p>
            <a:pPr lvl="1">
              <a:buClr>
                <a:schemeClr val="tx1"/>
              </a:buClr>
            </a:pPr>
            <a:r>
              <a:rPr lang="en-US" sz="1600" dirty="0">
                <a:latin typeface="Arial"/>
              </a:rPr>
              <a:t>“</a:t>
            </a:r>
            <a:r>
              <a:rPr lang="en-US" sz="1600" dirty="0">
                <a:latin typeface="Lucida Grande" pitchFamily="124" charset="0"/>
              </a:rPr>
              <a:t>It</a:t>
            </a:r>
            <a:r>
              <a:rPr lang="en-US" sz="1600" dirty="0">
                <a:latin typeface="Arial"/>
              </a:rPr>
              <a:t>’</a:t>
            </a:r>
            <a:r>
              <a:rPr lang="en-US" sz="1600" dirty="0">
                <a:latin typeface="Lucida Grande" pitchFamily="124" charset="0"/>
              </a:rPr>
              <a:t>s a </a:t>
            </a:r>
            <a:r>
              <a:rPr lang="en-US" sz="1600" b="1" dirty="0">
                <a:latin typeface="Lucida Grande" pitchFamily="124" charset="0"/>
              </a:rPr>
              <a:t>way to collaborate with your customers</a:t>
            </a:r>
            <a:r>
              <a:rPr lang="en-US" sz="1600" dirty="0">
                <a:latin typeface="Lucida Grande" pitchFamily="124" charset="0"/>
              </a:rPr>
              <a:t>, to allow them to </a:t>
            </a:r>
            <a:r>
              <a:rPr lang="en-US" sz="1600" b="1" dirty="0">
                <a:latin typeface="Lucida Grande" pitchFamily="124" charset="0"/>
              </a:rPr>
              <a:t>co-create with you</a:t>
            </a:r>
            <a:r>
              <a:rPr lang="en-US" sz="1600" dirty="0">
                <a:latin typeface="Arial"/>
              </a:rPr>
              <a:t>”</a:t>
            </a:r>
            <a:r>
              <a:rPr lang="en-US" sz="1600" dirty="0">
                <a:latin typeface="Lucida Grande" pitchFamily="124" charset="0"/>
              </a:rPr>
              <a:t>.</a:t>
            </a:r>
            <a:br>
              <a:rPr lang="en-US" sz="1600" dirty="0">
                <a:latin typeface="Lucida Grande" pitchFamily="124" charset="0"/>
              </a:rPr>
            </a:br>
            <a:r>
              <a:rPr lang="en-US" sz="1600" dirty="0">
                <a:latin typeface="Lucida Grande" pitchFamily="124" charset="0"/>
              </a:rPr>
              <a:t>PETER SCHWARTZ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6102-3D8A-42EF-AE66-78E96F86AFDF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Web2.0…</a:t>
            </a:r>
            <a:endParaRPr lang="en-US" dirty="0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According to O’Reilly,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“A </a:t>
            </a:r>
            <a:r>
              <a:rPr lang="en-US" dirty="0"/>
              <a:t>core concept of Web 2.0 is that </a:t>
            </a:r>
            <a:r>
              <a:rPr lang="en-US" b="1" dirty="0"/>
              <a:t>people are the content of sites</a:t>
            </a:r>
            <a:r>
              <a:rPr lang="en-US" dirty="0"/>
              <a:t>. That is, a site is not populated with information for users to consume. Instead, services are provided to individual users for them to build networks of friends and other groups (professional, recreational, etc.). 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/>
              <a:t>content of a site then, comprises user-provided information that attracts new members of an ever-expanding </a:t>
            </a:r>
            <a:r>
              <a:rPr lang="en-US" sz="2800" dirty="0"/>
              <a:t>network</a:t>
            </a:r>
            <a:r>
              <a:rPr lang="en-US" sz="2800" dirty="0" smtClean="0"/>
              <a:t>.”</a:t>
            </a:r>
          </a:p>
          <a:p>
            <a:pPr>
              <a:lnSpc>
                <a:spcPct val="90000"/>
              </a:lnSpc>
              <a:buNone/>
            </a:pPr>
            <a:endParaRPr lang="en-US" sz="1800" dirty="0" smtClean="0">
              <a:hlinkClick r:id="rId3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dirty="0" smtClean="0">
                <a:hlinkClick r:id="rId3"/>
              </a:rPr>
              <a:t>www.oreillynet.com/pub/a/oreilly/tim/news/2005/09/30/what-is-web-20.html</a:t>
            </a:r>
            <a:r>
              <a:rPr lang="en-US" sz="2800" dirty="0" smtClean="0"/>
              <a:t> 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Web2.0-basic features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participation. </a:t>
            </a:r>
          </a:p>
          <a:p>
            <a:r>
              <a:rPr lang="en-US" dirty="0" smtClean="0"/>
              <a:t>Allow collaboration and content sharing</a:t>
            </a:r>
          </a:p>
          <a:p>
            <a:r>
              <a:rPr lang="en-US" dirty="0" smtClean="0"/>
              <a:t>Very Minimal or no costs of using the technology</a:t>
            </a:r>
          </a:p>
          <a:p>
            <a:r>
              <a:rPr lang="en-US" dirty="0" smtClean="0"/>
              <a:t>Require minimum technological knowledge and skills. (No need of knowing the codes, tags etc)</a:t>
            </a:r>
          </a:p>
          <a:p>
            <a:r>
              <a:rPr lang="en-US" dirty="0" smtClean="0"/>
              <a:t>Connect people to the social world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Importance…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 Some reasons why ‘Web2.0’ is so </a:t>
            </a:r>
            <a:r>
              <a:rPr lang="en-US" b="1" dirty="0" smtClean="0"/>
              <a:t>important</a:t>
            </a:r>
            <a:r>
              <a:rPr lang="en-US" dirty="0" smtClean="0"/>
              <a:t> are as follows:-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Links: </a:t>
            </a:r>
            <a:r>
              <a:rPr lang="en-US" dirty="0" smtClean="0"/>
              <a:t>- It provides guidance to important pieces of information. The most wonderful thing about it is that the best pages are the most frequently linked to.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Search: - </a:t>
            </a:r>
            <a:r>
              <a:rPr lang="en-US" dirty="0" smtClean="0"/>
              <a:t>To make searching less cumbersome it offers information through keyword search which makes it very user friendly.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Authoring: - </a:t>
            </a:r>
            <a:r>
              <a:rPr lang="en-US" dirty="0" smtClean="0"/>
              <a:t>This provides the facility of </a:t>
            </a:r>
            <a:r>
              <a:rPr lang="en-US" u="sng" dirty="0" smtClean="0"/>
              <a:t>creating and constantly updating the content</a:t>
            </a:r>
            <a:r>
              <a:rPr lang="en-US" dirty="0" smtClean="0"/>
              <a:t>. 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 smtClean="0"/>
              <a:t>certain search sites the content is iterative in the sense that people </a:t>
            </a:r>
            <a:r>
              <a:rPr lang="en-US" b="1" dirty="0" smtClean="0"/>
              <a:t>do and redo each other’s work</a:t>
            </a:r>
            <a:r>
              <a:rPr lang="en-US" dirty="0" smtClean="0"/>
              <a:t>. 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 smtClean="0"/>
              <a:t>the case of ‘blogs’ the content comprises of all the posts and individual comments that are accumulated over a period of time and can be accessed by the user at any point of time.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Importance of Web2.0…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40000" lnSpcReduction="20000"/>
          </a:bodyPr>
          <a:lstStyle/>
          <a:p>
            <a:r>
              <a:rPr lang="en-US" sz="6000" b="1" dirty="0" smtClean="0"/>
              <a:t>Tags:-</a:t>
            </a:r>
            <a:r>
              <a:rPr lang="en-US" sz="6000" dirty="0" smtClean="0"/>
              <a:t>Categorizing of content by creating tags that are simple, one word descriptions to facilitate searching and avoid rigid pre-made categories is also another reason why ‘Web2.0’ is becoming popular today.</a:t>
            </a:r>
            <a:br>
              <a:rPr lang="en-US" sz="6000" dirty="0" smtClean="0"/>
            </a:b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/>
              <a:t>Extensions: - </a:t>
            </a:r>
            <a:r>
              <a:rPr lang="en-US" sz="6000" dirty="0" smtClean="0"/>
              <a:t>This deals with the automation of some of the work and pattern matching by using algorithms. For example- amazon.com recommendations</a:t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b="1" dirty="0" smtClean="0"/>
              <a:t>Signals: - </a:t>
            </a:r>
            <a:r>
              <a:rPr lang="en-US" sz="6000" dirty="0" smtClean="0"/>
              <a:t>The use of RSS (Really Simple Syndication) technology notifies users with the changes of the content by sending e-mails to them. </a:t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One must note the fact that universities are now using Web2.0 in order to enhance their connectivity. </a:t>
            </a:r>
          </a:p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http://learnonlinepublishing.com/web20/permalink.php?article=What+is+Web+and+why+is+it+important.txt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Features Web2.0 in the Library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Makes </a:t>
            </a:r>
            <a:r>
              <a:rPr lang="en-US" dirty="0" smtClean="0"/>
              <a:t>library services to become more visible</a:t>
            </a:r>
          </a:p>
          <a:p>
            <a:pPr lvl="1"/>
            <a:r>
              <a:rPr lang="en-US" dirty="0" smtClean="0"/>
              <a:t>Users can communicate with their librarian using synchronous and asynchronous </a:t>
            </a:r>
            <a:r>
              <a:rPr lang="en-US" dirty="0" smtClean="0"/>
              <a:t>tools more effectively.</a:t>
            </a:r>
            <a:endParaRPr lang="en-US" dirty="0" smtClean="0"/>
          </a:p>
          <a:p>
            <a:pPr lvl="1"/>
            <a:r>
              <a:rPr lang="en-US" dirty="0" smtClean="0"/>
              <a:t>Makes sharing content (</a:t>
            </a:r>
            <a:r>
              <a:rPr lang="en-US" dirty="0" err="1" smtClean="0"/>
              <a:t>e.g</a:t>
            </a:r>
            <a:r>
              <a:rPr lang="en-US" dirty="0" smtClean="0"/>
              <a:t> large files, photos, videos etc) </a:t>
            </a:r>
            <a:r>
              <a:rPr lang="en-US" dirty="0" smtClean="0"/>
              <a:t>very easily</a:t>
            </a:r>
            <a:endParaRPr lang="en-US" dirty="0"/>
          </a:p>
          <a:p>
            <a:pPr lvl="1"/>
            <a:r>
              <a:rPr lang="en-US" dirty="0" smtClean="0"/>
              <a:t>Librarians </a:t>
            </a:r>
            <a:r>
              <a:rPr lang="en-US" dirty="0" smtClean="0"/>
              <a:t>are becoming more social and </a:t>
            </a:r>
            <a:r>
              <a:rPr lang="en-US" dirty="0" smtClean="0"/>
              <a:t>user-friendly. </a:t>
            </a:r>
          </a:p>
          <a:p>
            <a:pPr lvl="1"/>
            <a:r>
              <a:rPr lang="en-US" dirty="0" smtClean="0"/>
              <a:t>The technology has is breaking the walls of libraries (library without walls)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has </a:t>
            </a:r>
            <a:r>
              <a:rPr lang="en-US" dirty="0" smtClean="0"/>
              <a:t>affected </a:t>
            </a:r>
            <a:r>
              <a:rPr lang="en-US" dirty="0" smtClean="0"/>
              <a:t>and </a:t>
            </a:r>
            <a:r>
              <a:rPr lang="en-US" dirty="0" smtClean="0"/>
              <a:t>shaped </a:t>
            </a:r>
            <a:r>
              <a:rPr lang="en-US" dirty="0" smtClean="0"/>
              <a:t>the present </a:t>
            </a:r>
            <a:r>
              <a:rPr lang="en-US" b="1" dirty="0" smtClean="0"/>
              <a:t>library</a:t>
            </a:r>
            <a:r>
              <a:rPr lang="en-US" dirty="0" smtClean="0"/>
              <a:t> environments. </a:t>
            </a:r>
            <a:endParaRPr lang="en-US" dirty="0" smtClean="0"/>
          </a:p>
          <a:p>
            <a:pPr lvl="1"/>
            <a:r>
              <a:rPr lang="en-US" dirty="0" smtClean="0"/>
              <a:t>Such </a:t>
            </a:r>
            <a:r>
              <a:rPr lang="en-US" dirty="0" smtClean="0"/>
              <a:t>changes have manifested in the forms of “users’ needs, information resources, and communication technology” (</a:t>
            </a:r>
            <a:r>
              <a:rPr lang="en-US" dirty="0" err="1" smtClean="0"/>
              <a:t>Sangal</a:t>
            </a:r>
            <a:r>
              <a:rPr lang="en-US" dirty="0" smtClean="0"/>
              <a:t>, 1995). 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Features of Web2.0 in the Library..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Technology push.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Technological push made librarian to believe that adoption of web2.0 will make their services more appealing to new generations </a:t>
            </a:r>
          </a:p>
          <a:p>
            <a:pPr>
              <a:buNone/>
            </a:pPr>
            <a:r>
              <a:rPr lang="en-US" dirty="0" smtClean="0"/>
              <a:t>   (Robison, 2011)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Second </a:t>
            </a:r>
            <a:r>
              <a:rPr lang="en-US" dirty="0" smtClean="0"/>
              <a:t>web generation has enabled teaching and learning to be more flexible without depending too much on the classroom.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Web2.0 and Library2.0-Relationship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Web2.0 and Library2.0 have a mutual relationship, the later depend on the former. </a:t>
            </a:r>
            <a:r>
              <a:rPr lang="en-US" dirty="0" err="1" smtClean="0"/>
              <a:t>i.e</a:t>
            </a:r>
            <a:r>
              <a:rPr lang="en-US" dirty="0" smtClean="0"/>
              <a:t>-there is no Library2.0 if Web2.0 does not exist.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Why 2.0?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Change of user needs and user behavior (forced the change of information transmission)</a:t>
            </a:r>
          </a:p>
          <a:p>
            <a:r>
              <a:rPr lang="en-US" dirty="0" smtClean="0"/>
              <a:t>Open access to knowledge (spearheaded by F/OSS)</a:t>
            </a:r>
          </a:p>
          <a:p>
            <a:r>
              <a:rPr lang="en-US" dirty="0" smtClean="0"/>
              <a:t>Libraries are using Web2.0 tools to enhance their services.(how many in Tanzania?)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80803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Workshop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Web2.0/Library2.0 Features</a:t>
            </a:r>
            <a:endParaRPr lang="en-US" dirty="0" smtClean="0"/>
          </a:p>
          <a:p>
            <a:pPr lvl="1"/>
            <a:r>
              <a:rPr lang="en-US" dirty="0" smtClean="0"/>
              <a:t>Challenges/</a:t>
            </a:r>
            <a:r>
              <a:rPr lang="en-US" dirty="0" err="1" smtClean="0"/>
              <a:t>Controverses</a:t>
            </a:r>
            <a:endParaRPr lang="en-US" dirty="0" smtClean="0"/>
          </a:p>
          <a:p>
            <a:pPr lvl="1"/>
            <a:r>
              <a:rPr lang="en-US" dirty="0" smtClean="0"/>
              <a:t>Opportunities</a:t>
            </a:r>
          </a:p>
          <a:p>
            <a:pPr lvl="1"/>
            <a:r>
              <a:rPr lang="en-US" dirty="0" smtClean="0"/>
              <a:t>What to do</a:t>
            </a:r>
            <a:endParaRPr lang="en-US" dirty="0" smtClean="0"/>
          </a:p>
          <a:p>
            <a:pPr lvl="1"/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Challenges/</a:t>
            </a:r>
            <a:r>
              <a:rPr lang="en-US" dirty="0" err="1" smtClean="0"/>
              <a:t>Controvesies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  <a:noFill/>
        </p:spPr>
        <p:txBody>
          <a:bodyPr>
            <a:normAutofit lnSpcReduction="10000"/>
          </a:bodyPr>
          <a:lstStyle/>
          <a:p>
            <a:r>
              <a:rPr lang="en-US" dirty="0" smtClean="0"/>
              <a:t>Limited </a:t>
            </a:r>
            <a:r>
              <a:rPr lang="en-US" dirty="0" smtClean="0"/>
              <a:t>knowledge among librarians and library managers</a:t>
            </a:r>
          </a:p>
          <a:p>
            <a:r>
              <a:rPr lang="en-US" dirty="0" smtClean="0"/>
              <a:t>Lack of ICT </a:t>
            </a:r>
            <a:r>
              <a:rPr lang="en-US" dirty="0" smtClean="0"/>
              <a:t>infrastructures</a:t>
            </a:r>
          </a:p>
          <a:p>
            <a:r>
              <a:rPr lang="en-US" dirty="0" smtClean="0"/>
              <a:t>Unwilling </a:t>
            </a:r>
            <a:r>
              <a:rPr lang="en-US" dirty="0" smtClean="0"/>
              <a:t>to </a:t>
            </a:r>
            <a:r>
              <a:rPr lang="en-US" dirty="0" smtClean="0"/>
              <a:t>adapt </a:t>
            </a:r>
            <a:r>
              <a:rPr lang="en-US" dirty="0" smtClean="0"/>
              <a:t>the technology</a:t>
            </a:r>
            <a:endParaRPr lang="en-US" dirty="0" smtClean="0"/>
          </a:p>
          <a:p>
            <a:r>
              <a:rPr lang="en-US" dirty="0" smtClean="0"/>
              <a:t>Technophobia</a:t>
            </a:r>
          </a:p>
          <a:p>
            <a:r>
              <a:rPr lang="en-US" dirty="0" smtClean="0"/>
              <a:t>Privacy/Transparency</a:t>
            </a:r>
          </a:p>
          <a:p>
            <a:r>
              <a:rPr lang="en-US" dirty="0" smtClean="0"/>
              <a:t>Confidentiality/ Intellectual freedom</a:t>
            </a:r>
          </a:p>
          <a:p>
            <a:r>
              <a:rPr lang="en-US" dirty="0" smtClean="0"/>
              <a:t>Intellectual Property/Open Access to Knowledge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Growing number of LIS Professionals</a:t>
            </a:r>
          </a:p>
          <a:p>
            <a:r>
              <a:rPr lang="en-US" dirty="0" smtClean="0"/>
              <a:t>Some libraries in Tanzania have started using some web2.0 tools</a:t>
            </a:r>
          </a:p>
          <a:p>
            <a:r>
              <a:rPr lang="en-US" dirty="0" smtClean="0"/>
              <a:t>Change of user needs and information seeking behavior</a:t>
            </a:r>
          </a:p>
          <a:p>
            <a:r>
              <a:rPr lang="en-US" dirty="0" smtClean="0"/>
              <a:t>Training opportunities on ICT.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What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Don’t implement a technology for technology’s sake</a:t>
            </a:r>
          </a:p>
          <a:p>
            <a:r>
              <a:rPr lang="en-US" dirty="0" smtClean="0"/>
              <a:t>Library2.0 is more about the concepts, not just the emerging technologies.</a:t>
            </a:r>
          </a:p>
          <a:p>
            <a:r>
              <a:rPr lang="en-US" dirty="0" smtClean="0"/>
              <a:t>The concepts are what will endure over time not necessarily a specific piece of software or online applications</a:t>
            </a:r>
          </a:p>
          <a:p>
            <a:r>
              <a:rPr lang="en-US" dirty="0" smtClean="0"/>
              <a:t>It’s the human aspect-the users that are important</a:t>
            </a:r>
          </a:p>
          <a:p>
            <a:r>
              <a:rPr lang="en-US" dirty="0" smtClean="0"/>
              <a:t>Technology is </a:t>
            </a:r>
            <a:r>
              <a:rPr lang="en-US" dirty="0" smtClean="0"/>
              <a:t>just a tool for helping people interact with one another.</a:t>
            </a:r>
          </a:p>
          <a:p>
            <a:r>
              <a:rPr lang="en-US" dirty="0" smtClean="0"/>
              <a:t>Web2.0 concepts will carry on but the technology will change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laurent@liftconference.com</a:t>
            </a:r>
          </a:p>
          <a:p>
            <a:r>
              <a:rPr lang="en-US"/>
              <a:t>www.liftconference.com</a:t>
            </a: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600" dirty="0"/>
              <a:t>The web is out of its silo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“It </a:t>
            </a:r>
            <a:r>
              <a:rPr lang="en-US" sz="2400" dirty="0"/>
              <a:t>is having an impact on your market, your strategy, your people, your competitors, your processes, etc</a:t>
            </a:r>
            <a:r>
              <a:rPr lang="en-US" sz="2400" dirty="0" smtClean="0"/>
              <a:t>..”</a:t>
            </a: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 lvl="1"/>
            <a:r>
              <a:rPr lang="en-US" sz="2000" dirty="0"/>
              <a:t>Take it out of the IT department.</a:t>
            </a:r>
          </a:p>
          <a:p>
            <a:pPr lvl="1"/>
            <a:endParaRPr lang="en-US" sz="2000" dirty="0"/>
          </a:p>
          <a:p>
            <a:pPr lvl="1">
              <a:buNone/>
            </a:pPr>
            <a:r>
              <a:rPr lang="en-US" sz="2000" dirty="0"/>
              <a:t>www.liftconference.com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Any question?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Thank you for listening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References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Mathew G. O. (2001) “Designing and Managing Web Sites: basic, Conceptual and Practical Insight” compendium of Paper presented at the 39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annual conference and AGM of NLA held in </a:t>
            </a:r>
            <a:r>
              <a:rPr lang="en-US" sz="1600" dirty="0" err="1" smtClean="0"/>
              <a:t>Owerri</a:t>
            </a:r>
            <a:r>
              <a:rPr lang="en-US" sz="1600" dirty="0" smtClean="0"/>
              <a:t>. June. P.15-21.</a:t>
            </a:r>
          </a:p>
          <a:p>
            <a:r>
              <a:rPr lang="en-US" sz="1600" dirty="0" err="1" smtClean="0"/>
              <a:t>Omekwu</a:t>
            </a:r>
            <a:r>
              <a:rPr lang="en-US" sz="1600" dirty="0" smtClean="0"/>
              <a:t>, C.O. (2001) “Research Extension-Farmer System Interface. Information Utilization Perspectives in </a:t>
            </a:r>
            <a:r>
              <a:rPr lang="en-US" sz="1600" dirty="0" err="1" smtClean="0"/>
              <a:t>Osun</a:t>
            </a:r>
            <a:r>
              <a:rPr lang="en-US" sz="1600" dirty="0" smtClean="0"/>
              <a:t> State” post-Field Doctoral Seminar. Presented at the Department of Library and Information Studies. University of Ibadan. March.</a:t>
            </a:r>
          </a:p>
          <a:p>
            <a:r>
              <a:rPr lang="en-US" sz="2000" dirty="0" err="1" smtClean="0"/>
              <a:t>Agradelibary</a:t>
            </a:r>
            <a:r>
              <a:rPr lang="en-US" sz="2000" dirty="0" smtClean="0"/>
              <a:t>. </a:t>
            </a:r>
            <a:r>
              <a:rPr lang="en-US" sz="2000" dirty="0" err="1" smtClean="0"/>
              <a:t>httt</a:t>
            </a:r>
            <a:r>
              <a:rPr lang="en-US" sz="2000" dirty="0" smtClean="0"/>
              <a:t>: </a:t>
            </a:r>
            <a:r>
              <a:rPr lang="en-US" sz="2000" u="sng" dirty="0" smtClean="0">
                <a:hlinkClick r:id="rId2"/>
              </a:rPr>
              <a:t>www.agradelibrary.com</a:t>
            </a:r>
            <a:r>
              <a:rPr lang="en-US" sz="2000" u="sng" dirty="0" smtClean="0"/>
              <a:t>. </a:t>
            </a:r>
            <a:r>
              <a:rPr lang="en-US" sz="2000" dirty="0" smtClean="0"/>
              <a:t>“Information technology” 3 (New) Add July 2003.</a:t>
            </a:r>
          </a:p>
          <a:p>
            <a:r>
              <a:rPr lang="en-US" sz="1800" dirty="0" err="1" smtClean="0"/>
              <a:t>Sangal</a:t>
            </a:r>
            <a:r>
              <a:rPr lang="en-US" sz="1800" dirty="0" smtClean="0"/>
              <a:t>, D.G. (1995) “Library Education in Nigeria: The Way Forward”. Proceeding of the 7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NALISE Conference held at </a:t>
            </a:r>
            <a:r>
              <a:rPr lang="en-US" sz="1800" dirty="0" err="1" smtClean="0"/>
              <a:t>Bayero</a:t>
            </a:r>
            <a:r>
              <a:rPr lang="en-US" sz="1800" dirty="0" smtClean="0"/>
              <a:t> University, Kano. June 29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-30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P.4.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gain insight on the general overview of Web2.0</a:t>
            </a:r>
          </a:p>
          <a:p>
            <a:r>
              <a:rPr lang="en-US" dirty="0" smtClean="0"/>
              <a:t>Be able to explain important features of web2.0/Library2.0</a:t>
            </a:r>
          </a:p>
          <a:p>
            <a:r>
              <a:rPr lang="en-US" dirty="0" smtClean="0"/>
              <a:t>Identify challenges/</a:t>
            </a:r>
            <a:r>
              <a:rPr lang="en-US" dirty="0" err="1" smtClean="0"/>
              <a:t>controverses</a:t>
            </a:r>
            <a:endParaRPr lang="en-US" dirty="0" smtClean="0"/>
          </a:p>
          <a:p>
            <a:r>
              <a:rPr lang="en-US" dirty="0" smtClean="0"/>
              <a:t>Explain some opportunities</a:t>
            </a:r>
          </a:p>
          <a:p>
            <a:r>
              <a:rPr lang="en-US" dirty="0" smtClean="0"/>
              <a:t>Identifying strategies to implement the technology.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Information Technology has brought us where we are </a:t>
            </a:r>
            <a:r>
              <a:rPr lang="en-US" dirty="0" smtClean="0"/>
              <a:t>now</a:t>
            </a:r>
            <a:endParaRPr lang="en-US" dirty="0" smtClean="0"/>
          </a:p>
          <a:p>
            <a:r>
              <a:rPr lang="en-US" dirty="0" smtClean="0"/>
              <a:t>Advances in technology are revolutionizing the world, including information management, business and governance. </a:t>
            </a:r>
          </a:p>
          <a:p>
            <a:r>
              <a:rPr lang="en-US" dirty="0" smtClean="0"/>
              <a:t>Information Technology (IT) has permeated virtually every aspect of human </a:t>
            </a:r>
            <a:r>
              <a:rPr lang="en-US" dirty="0" err="1" smtClean="0"/>
              <a:t>endeavour</a:t>
            </a:r>
            <a:r>
              <a:rPr lang="en-US" dirty="0" smtClean="0"/>
              <a:t>. (Matthew,2001)</a:t>
            </a:r>
          </a:p>
          <a:p>
            <a:r>
              <a:rPr lang="en-US" dirty="0" smtClean="0"/>
              <a:t>Information Technology plays a great role </a:t>
            </a:r>
            <a:r>
              <a:rPr lang="en-US" dirty="0" smtClean="0"/>
              <a:t>leading to </a:t>
            </a:r>
            <a:r>
              <a:rPr lang="en-US" dirty="0" smtClean="0"/>
              <a:t>a tremendous benefits in every walk of life.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world is presently witnessing the birth of </a:t>
            </a:r>
            <a:r>
              <a:rPr lang="en-US" b="1" dirty="0" smtClean="0"/>
              <a:t>digital data </a:t>
            </a:r>
            <a:r>
              <a:rPr lang="en-US" dirty="0" smtClean="0"/>
              <a:t>and </a:t>
            </a:r>
            <a:r>
              <a:rPr lang="en-US" b="1" dirty="0" smtClean="0"/>
              <a:t>communications networks </a:t>
            </a:r>
            <a:r>
              <a:rPr lang="en-US" dirty="0" smtClean="0"/>
              <a:t>as a major trend in the information marketplace.</a:t>
            </a:r>
          </a:p>
          <a:p>
            <a:r>
              <a:rPr lang="en-US" dirty="0" smtClean="0"/>
              <a:t>The rise of Information Technology has been described as the most important technological development of the 20</a:t>
            </a:r>
            <a:r>
              <a:rPr lang="en-US" baseline="30000" dirty="0" smtClean="0"/>
              <a:t>th</a:t>
            </a:r>
            <a:r>
              <a:rPr lang="en-US" dirty="0" smtClean="0"/>
              <a:t> century. </a:t>
            </a:r>
          </a:p>
          <a:p>
            <a:r>
              <a:rPr lang="en-US" dirty="0" smtClean="0"/>
              <a:t>It has revolutionized almost every aspect of modern live in as diverse areas as stockholding, banking, publishing and personal communication (</a:t>
            </a:r>
            <a:r>
              <a:rPr lang="en-US" dirty="0" err="1" smtClean="0"/>
              <a:t>agradelibrary</a:t>
            </a:r>
            <a:r>
              <a:rPr lang="en-US" dirty="0" smtClean="0"/>
              <a:t>, 2003)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has transferred web communication from the first web generation to the second generation.</a:t>
            </a:r>
          </a:p>
          <a:p>
            <a:r>
              <a:rPr lang="en-US" dirty="0" smtClean="0"/>
              <a:t>The second web generation web2.0 has given birth to Library2.0 plus other changes of services.</a:t>
            </a:r>
          </a:p>
          <a:p>
            <a:pPr lvl="1"/>
            <a:r>
              <a:rPr lang="en-US" dirty="0" err="1" smtClean="0"/>
              <a:t>E.g</a:t>
            </a:r>
            <a:r>
              <a:rPr lang="en-US" dirty="0" smtClean="0"/>
              <a:t> (</a:t>
            </a:r>
            <a:r>
              <a:rPr lang="en-US" sz="2000" dirty="0" smtClean="0"/>
              <a:t>Education2.0, government2.0,governance2.0, health2.0, Medicine2.0 etc</a:t>
            </a:r>
            <a:r>
              <a:rPr lang="en-US" dirty="0" smtClean="0"/>
              <a:t>.)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IT has facilitated effective communication </a:t>
            </a:r>
            <a:r>
              <a:rPr lang="en-US" dirty="0" smtClean="0"/>
              <a:t>through </a:t>
            </a:r>
            <a:r>
              <a:rPr lang="en-US" dirty="0" smtClean="0"/>
              <a:t>the </a:t>
            </a:r>
            <a:r>
              <a:rPr lang="en-US" dirty="0" smtClean="0"/>
              <a:t>www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The Second Web Generation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Web application that facilitate participatory information creation (user centered design), sharing, interoperability and collaboration.</a:t>
            </a:r>
          </a:p>
          <a:p>
            <a:pPr lvl="1"/>
            <a:r>
              <a:rPr lang="en-US" dirty="0" smtClean="0"/>
              <a:t>Web 2.0 is equated to Read/Write Web (Lee, 2006)</a:t>
            </a:r>
          </a:p>
          <a:p>
            <a:pPr lvl="1"/>
            <a:r>
              <a:rPr lang="en-US" dirty="0" smtClean="0"/>
              <a:t>It contrast with web1.0 where users are regarded as consumers who are </a:t>
            </a:r>
            <a:r>
              <a:rPr lang="en-US" dirty="0" smtClean="0"/>
              <a:t>passive.</a:t>
            </a:r>
          </a:p>
          <a:p>
            <a:pPr lvl="1"/>
            <a:r>
              <a:rPr lang="en-US" dirty="0" smtClean="0"/>
              <a:t>Contrast with the web1.0 which is a one way communication (from information creator to user)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Web Gen…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from the social networking and social media which manifested in the Arab world leading to what is known as “Arab Uprising”</a:t>
            </a:r>
          </a:p>
          <a:p>
            <a:r>
              <a:rPr lang="en-US" dirty="0" smtClean="0"/>
              <a:t>Web2.0 tools has opened </a:t>
            </a:r>
            <a:r>
              <a:rPr lang="en-US" b="1" dirty="0" smtClean="0"/>
              <a:t>freedom of speech</a:t>
            </a:r>
            <a:r>
              <a:rPr lang="en-US" dirty="0" smtClean="0"/>
              <a:t>. Other scholars call </a:t>
            </a:r>
            <a:r>
              <a:rPr lang="en-US" b="1" dirty="0" smtClean="0"/>
              <a:t>Intellectual freedom</a:t>
            </a:r>
            <a:r>
              <a:rPr lang="en-US" dirty="0" smtClean="0"/>
              <a:t>.</a:t>
            </a:r>
          </a:p>
          <a:p>
            <a:r>
              <a:rPr lang="en-US" dirty="0" smtClean="0"/>
              <a:t>Every individual has a freedom of expressing anything and let the world </a:t>
            </a:r>
            <a:r>
              <a:rPr lang="en-US" dirty="0" smtClean="0"/>
              <a:t>hear/see his/her thoughts.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786</TotalTime>
  <Words>1124</Words>
  <Application>Microsoft Office PowerPoint</Application>
  <PresentationFormat>On-screen Show (4:3)</PresentationFormat>
  <Paragraphs>138</Paragraphs>
  <Slides>25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Web2.0/Library2.0 Workshop</vt:lpstr>
      <vt:lpstr>Workshop Overview</vt:lpstr>
      <vt:lpstr>Objectives</vt:lpstr>
      <vt:lpstr>Introduction</vt:lpstr>
      <vt:lpstr>Introduction…</vt:lpstr>
      <vt:lpstr>Introduction…</vt:lpstr>
      <vt:lpstr>Introduction…</vt:lpstr>
      <vt:lpstr>The Second Web Generation</vt:lpstr>
      <vt:lpstr>Second Web Gen…</vt:lpstr>
      <vt:lpstr>Web2.0</vt:lpstr>
      <vt:lpstr>Web2.0…</vt:lpstr>
      <vt:lpstr>Web2.0-basic features</vt:lpstr>
      <vt:lpstr>Importance…</vt:lpstr>
      <vt:lpstr>Importance of Web2.0…</vt:lpstr>
      <vt:lpstr>Features Web2.0 in the Library</vt:lpstr>
      <vt:lpstr>Features of Web2.0 in the Library..</vt:lpstr>
      <vt:lpstr>Technology push.</vt:lpstr>
      <vt:lpstr>Web2.0 and Library2.0-Relationship</vt:lpstr>
      <vt:lpstr>Why 2.0?</vt:lpstr>
      <vt:lpstr>Challenges/Controvesies</vt:lpstr>
      <vt:lpstr>Opportunities</vt:lpstr>
      <vt:lpstr>What to do?</vt:lpstr>
      <vt:lpstr>The web is out of its silo</vt:lpstr>
      <vt:lpstr>End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S Muneja</dc:creator>
  <cp:lastModifiedBy>Paul S Muneja</cp:lastModifiedBy>
  <cp:revision>69</cp:revision>
  <dcterms:created xsi:type="dcterms:W3CDTF">2011-06-03T12:44:06Z</dcterms:created>
  <dcterms:modified xsi:type="dcterms:W3CDTF">2011-06-14T20:56:26Z</dcterms:modified>
</cp:coreProperties>
</file>